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4"/>
  </p:notesMasterIdLst>
  <p:sldIdLst>
    <p:sldId id="256" r:id="rId2"/>
    <p:sldId id="257" r:id="rId3"/>
    <p:sldId id="260" r:id="rId4"/>
    <p:sldId id="261" r:id="rId5"/>
    <p:sldId id="265" r:id="rId6"/>
    <p:sldId id="266" r:id="rId7"/>
    <p:sldId id="264" r:id="rId8"/>
    <p:sldId id="295" r:id="rId9"/>
    <p:sldId id="262" r:id="rId10"/>
    <p:sldId id="263" r:id="rId11"/>
    <p:sldId id="267" r:id="rId12"/>
    <p:sldId id="294" r:id="rId13"/>
    <p:sldId id="268" r:id="rId14"/>
    <p:sldId id="296" r:id="rId15"/>
    <p:sldId id="297" r:id="rId16"/>
    <p:sldId id="298" r:id="rId17"/>
    <p:sldId id="299" r:id="rId18"/>
    <p:sldId id="300" r:id="rId19"/>
    <p:sldId id="271" r:id="rId20"/>
    <p:sldId id="301" r:id="rId21"/>
    <p:sldId id="273" r:id="rId22"/>
    <p:sldId id="274" r:id="rId23"/>
  </p:sldIdLst>
  <p:sldSz cx="9144000" cy="5143500" type="screen16x9"/>
  <p:notesSz cx="6858000" cy="9144000"/>
  <p:embeddedFontLst>
    <p:embeddedFont>
      <p:font typeface="Roboto Mono Thin" charset="0"/>
      <p:regular r:id="rId25"/>
      <p:bold r:id="rId26"/>
      <p:italic r:id="rId27"/>
      <p:boldItalic r:id="rId28"/>
    </p:embeddedFont>
    <p:embeddedFont>
      <p:font typeface="Roboto Light" charset="0"/>
      <p:regular r:id="rId29"/>
      <p:bold r:id="rId30"/>
      <p:italic r:id="rId31"/>
      <p:boldItalic r:id="rId32"/>
    </p:embeddedFont>
    <p:embeddedFont>
      <p:font typeface="Didact Gothic" charset="0"/>
      <p:regular r:id="rId33"/>
    </p:embeddedFont>
    <p:embeddedFont>
      <p:font typeface="Bree Serif" charset="0"/>
      <p:regular r:id="rId34"/>
    </p:embeddedFont>
    <p:embeddedFont>
      <p:font typeface="Roboto Black" charset="0"/>
      <p:bold r:id="rId35"/>
      <p:boldItalic r:id="rId36"/>
    </p:embeddedFont>
    <p:embeddedFont>
      <p:font typeface="Roboto Thin"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955DD22B-A03C-4650-963A-5035C9E85E0C}">
  <a:tblStyle styleId="{955DD22B-A03C-4650-963A-5035C9E85E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321" autoAdjust="0"/>
  </p:normalViewPr>
  <p:slideViewPr>
    <p:cSldViewPr snapToGrid="0">
      <p:cViewPr>
        <p:scale>
          <a:sx n="91" d="100"/>
          <a:sy n="91" d="100"/>
        </p:scale>
        <p:origin x="-544"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heme" Target="theme/theme1.xml"/></Relationships>
</file>

<file path=ppt/media/image1.png>
</file>

<file path=ppt/media/image10.png>
</file>

<file path=ppt/media/image11.jpeg>
</file>

<file path=ppt/media/image12.jpeg>
</file>

<file path=ppt/media/image13.jpeg>
</file>

<file path=ppt/media/image14.png>
</file>

<file path=ppt/media/image15.jpe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23284876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9577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7580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bb3dc62fd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54888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bb3dc62fd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0863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2225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34141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04712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19643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61091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4438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5bb3dc62fd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8646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6028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bb3dc62fd_0_1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31944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3844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5537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06281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bb3dc62fd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0547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43146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1947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bb3dc62fd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46874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1624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jashanpratapsingh/publicate.git"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0.xml"/><Relationship Id="rId1" Type="http://schemas.openxmlformats.org/officeDocument/2006/relationships/slideLayout" Target="../slideLayouts/slideLayout8.xml"/><Relationship Id="rId5" Type="http://schemas.openxmlformats.org/officeDocument/2006/relationships/image" Target="../media/image17.jpeg"/><Relationship Id="rId4" Type="http://schemas.openxmlformats.org/officeDocument/2006/relationships/image" Target="../media/image16.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chemeClr val="accent1"/>
                </a:solidFill>
              </a:rPr>
              <a:t>P</a:t>
            </a:r>
            <a:r>
              <a:rPr lang="id-ID" dirty="0" smtClean="0">
                <a:solidFill>
                  <a:schemeClr val="accent1"/>
                </a:solidFill>
              </a:rPr>
              <a:t>UBLICATE</a:t>
            </a:r>
            <a:endParaRPr dirty="0">
              <a:solidFill>
                <a:schemeClr val="accent1"/>
              </a:solidFill>
            </a:endParaRPr>
          </a:p>
        </p:txBody>
      </p:sp>
      <p:sp>
        <p:nvSpPr>
          <p:cNvPr id="111" name="Google Shape;111;p22"/>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p:cNvSpPr txBox="1"/>
          <p:nvPr/>
        </p:nvSpPr>
        <p:spPr>
          <a:xfrm>
            <a:off x="5270015" y="4311789"/>
            <a:ext cx="3455176" cy="523220"/>
          </a:xfrm>
          <a:prstGeom prst="rect">
            <a:avLst/>
          </a:prstGeom>
          <a:noFill/>
        </p:spPr>
        <p:txBody>
          <a:bodyPr wrap="square" rtlCol="0">
            <a:spAutoFit/>
          </a:bodyPr>
          <a:lstStyle/>
          <a:p>
            <a:r>
              <a:rPr lang="en-US" dirty="0" smtClean="0">
                <a:solidFill>
                  <a:schemeClr val="bg1"/>
                </a:solidFill>
              </a:rPr>
              <a:t>A </a:t>
            </a:r>
            <a:r>
              <a:rPr lang="en-US" dirty="0" err="1" smtClean="0">
                <a:solidFill>
                  <a:schemeClr val="bg1"/>
                </a:solidFill>
              </a:rPr>
              <a:t>decentralised</a:t>
            </a:r>
            <a:r>
              <a:rPr lang="en-US" dirty="0" smtClean="0">
                <a:solidFill>
                  <a:schemeClr val="bg1"/>
                </a:solidFill>
              </a:rPr>
              <a:t> censorship resistant social media on the ethereum </a:t>
            </a:r>
            <a:r>
              <a:rPr lang="en-US" dirty="0" err="1" smtClean="0">
                <a:solidFill>
                  <a:schemeClr val="bg1"/>
                </a:solidFill>
              </a:rPr>
              <a:t>blockchain</a:t>
            </a:r>
            <a:r>
              <a:rPr lang="en-US" smtClean="0">
                <a:solidFill>
                  <a:schemeClr val="bg1"/>
                </a:solidFill>
              </a:rPr>
              <a:t>.</a:t>
            </a:r>
            <a:endParaRPr lang="en-IN">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5288545" y="1902938"/>
            <a:ext cx="2549005"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rot="10800000">
            <a:off x="5284797" y="2606325"/>
            <a:ext cx="2552753"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rot="10800000">
            <a:off x="5284797" y="3309688"/>
            <a:ext cx="2552753"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rgbClr val="FFFFFF"/>
                </a:solidFill>
              </a:rPr>
              <a:t>Our Mission</a:t>
            </a:r>
            <a:endParaRPr dirty="0">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5393881" y="2071888"/>
            <a:ext cx="2510058" cy="21205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dirty="0" smtClean="0">
                <a:solidFill>
                  <a:srgbClr val="0E2A47"/>
                </a:solidFill>
              </a:rPr>
              <a:t>NO RESTRICTIONS OR CENSORSHIP</a:t>
            </a:r>
            <a:endParaRPr lang="en-IN" dirty="0">
              <a:solidFill>
                <a:srgbClr val="0E2A47"/>
              </a:solidFill>
            </a:endParaRPr>
          </a:p>
        </p:txBody>
      </p:sp>
      <p:sp>
        <p:nvSpPr>
          <p:cNvPr id="557" name="Google Shape;557;p29"/>
          <p:cNvSpPr txBox="1">
            <a:spLocks noGrp="1"/>
          </p:cNvSpPr>
          <p:nvPr>
            <p:ph type="ctrTitle" idx="2"/>
          </p:nvPr>
        </p:nvSpPr>
        <p:spPr>
          <a:xfrm>
            <a:off x="5246404" y="3167375"/>
            <a:ext cx="2555257" cy="49759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rgbClr val="0E2A47"/>
                </a:solidFill>
              </a:rPr>
              <a:t>SAFE &amp; SECURE BASED ON WEB 3.0</a:t>
            </a:r>
            <a:endParaRPr dirty="0">
              <a:solidFill>
                <a:srgbClr val="0E2A47"/>
              </a:solidFill>
            </a:endParaRPr>
          </a:p>
        </p:txBody>
      </p:sp>
      <p:sp>
        <p:nvSpPr>
          <p:cNvPr id="558" name="Google Shape;558;p29"/>
          <p:cNvSpPr txBox="1">
            <a:spLocks noGrp="1"/>
          </p:cNvSpPr>
          <p:nvPr>
            <p:ph type="ctrTitle" idx="3"/>
          </p:nvPr>
        </p:nvSpPr>
        <p:spPr>
          <a:xfrm>
            <a:off x="5393879" y="2676230"/>
            <a:ext cx="2429179" cy="29849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solidFill>
                  <a:srgbClr val="0E2A47"/>
                </a:solidFill>
              </a:rPr>
              <a:t>USERS CONTROL EVERYTHING</a:t>
            </a:r>
            <a:endParaRPr dirty="0">
              <a:solidFill>
                <a:srgbClr val="0E2A47"/>
              </a:solidFill>
            </a:endParaRPr>
          </a:p>
        </p:txBody>
      </p:sp>
      <p:grpSp>
        <p:nvGrpSpPr>
          <p:cNvPr id="119" name="Google Shape;8753;p58"/>
          <p:cNvGrpSpPr/>
          <p:nvPr/>
        </p:nvGrpSpPr>
        <p:grpSpPr>
          <a:xfrm>
            <a:off x="7983117" y="2584162"/>
            <a:ext cx="302028" cy="330587"/>
            <a:chOff x="-5971525" y="3273750"/>
            <a:chExt cx="292250" cy="290650"/>
          </a:xfrm>
          <a:solidFill>
            <a:schemeClr val="tx1"/>
          </a:solidFill>
        </p:grpSpPr>
        <p:sp>
          <p:nvSpPr>
            <p:cNvPr id="120" name="Google Shape;8754;p5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8755;p5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51"/>
        <p:cNvGrpSpPr/>
        <p:nvPr/>
      </p:nvGrpSpPr>
      <p:grpSpPr>
        <a:xfrm>
          <a:off x="0" y="0"/>
          <a:ext cx="0" cy="0"/>
          <a:chOff x="0" y="0"/>
          <a:chExt cx="0" cy="0"/>
        </a:xfrm>
      </p:grpSpPr>
      <p:sp>
        <p:nvSpPr>
          <p:cNvPr id="652" name="Google Shape;652;p33"/>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smtClean="0"/>
              <a:t>What is PUBLICATE?</a:t>
            </a:r>
            <a:endParaRPr dirty="0"/>
          </a:p>
        </p:txBody>
      </p:sp>
      <p:cxnSp>
        <p:nvCxnSpPr>
          <p:cNvPr id="660" name="Google Shape;660;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10" name="TextBox 9"/>
          <p:cNvSpPr txBox="1"/>
          <p:nvPr/>
        </p:nvSpPr>
        <p:spPr>
          <a:xfrm>
            <a:off x="678873" y="1461654"/>
            <a:ext cx="7329054" cy="2246769"/>
          </a:xfrm>
          <a:prstGeom prst="rect">
            <a:avLst/>
          </a:prstGeom>
          <a:noFill/>
        </p:spPr>
        <p:txBody>
          <a:bodyPr wrap="square" rtlCol="0">
            <a:spAutoFit/>
          </a:bodyPr>
          <a:lstStyle/>
          <a:p>
            <a:r>
              <a:rPr lang="en-US" sz="2000" dirty="0" smtClean="0">
                <a:solidFill>
                  <a:schemeClr val="bg1"/>
                </a:solidFill>
              </a:rPr>
              <a:t>It is a decentralized Blockchain </a:t>
            </a:r>
            <a:r>
              <a:rPr lang="en-US" sz="2000" dirty="0">
                <a:solidFill>
                  <a:schemeClr val="bg1"/>
                </a:solidFill>
              </a:rPr>
              <a:t>Social Media </a:t>
            </a:r>
            <a:r>
              <a:rPr lang="en-US" sz="2000" dirty="0" smtClean="0">
                <a:solidFill>
                  <a:schemeClr val="bg1"/>
                </a:solidFill>
              </a:rPr>
              <a:t>platform </a:t>
            </a:r>
            <a:r>
              <a:rPr lang="en-US" sz="2000" dirty="0">
                <a:solidFill>
                  <a:schemeClr val="bg1"/>
                </a:solidFill>
              </a:rPr>
              <a:t>that allow the development of applications and smart contracts. The significant benefit of such </a:t>
            </a:r>
            <a:r>
              <a:rPr lang="en-US" sz="2000" dirty="0" smtClean="0">
                <a:solidFill>
                  <a:schemeClr val="bg1"/>
                </a:solidFill>
              </a:rPr>
              <a:t>platform </a:t>
            </a:r>
            <a:r>
              <a:rPr lang="en-US" sz="2000" dirty="0">
                <a:solidFill>
                  <a:schemeClr val="bg1"/>
                </a:solidFill>
              </a:rPr>
              <a:t>is that </a:t>
            </a:r>
            <a:r>
              <a:rPr lang="en-US" sz="2000" dirty="0" smtClean="0">
                <a:solidFill>
                  <a:schemeClr val="bg1"/>
                </a:solidFill>
              </a:rPr>
              <a:t>it offers end-to-end </a:t>
            </a:r>
            <a:r>
              <a:rPr lang="en-US" sz="2000" dirty="0">
                <a:solidFill>
                  <a:schemeClr val="bg1"/>
                </a:solidFill>
              </a:rPr>
              <a:t>encryptions for every interaction enabling individuals to have more privacy and control over their information. </a:t>
            </a:r>
            <a:r>
              <a:rPr lang="en-US" sz="2000" dirty="0" smtClean="0">
                <a:solidFill>
                  <a:schemeClr val="bg1"/>
                </a:solidFill>
              </a:rPr>
              <a:t>PUBLICATE can </a:t>
            </a:r>
            <a:r>
              <a:rPr lang="en-US" sz="2000" dirty="0">
                <a:solidFill>
                  <a:schemeClr val="bg1"/>
                </a:solidFill>
              </a:rPr>
              <a:t>provide some major benefits like In-platform transactions, Crowdfunding, and Rewarding their users with exclusive offers.</a:t>
            </a:r>
            <a:endParaRPr lang="en-IN" sz="2000" dirty="0">
              <a:solidFill>
                <a:schemeClr val="bg1"/>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51"/>
        <p:cNvGrpSpPr/>
        <p:nvPr/>
      </p:nvGrpSpPr>
      <p:grpSpPr>
        <a:xfrm>
          <a:off x="0" y="0"/>
          <a:ext cx="0" cy="0"/>
          <a:chOff x="0" y="0"/>
          <a:chExt cx="0" cy="0"/>
        </a:xfrm>
      </p:grpSpPr>
      <p:sp>
        <p:nvSpPr>
          <p:cNvPr id="652" name="Google Shape;652;p33"/>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smtClean="0"/>
              <a:t>The Main Difference </a:t>
            </a:r>
            <a:endParaRPr dirty="0"/>
          </a:p>
        </p:txBody>
      </p:sp>
      <p:cxnSp>
        <p:nvCxnSpPr>
          <p:cNvPr id="660" name="Google Shape;660;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 name="TextBox 2"/>
          <p:cNvSpPr txBox="1"/>
          <p:nvPr/>
        </p:nvSpPr>
        <p:spPr>
          <a:xfrm>
            <a:off x="594360" y="1333500"/>
            <a:ext cx="7978140" cy="3631763"/>
          </a:xfrm>
          <a:prstGeom prst="rect">
            <a:avLst/>
          </a:prstGeom>
          <a:noFill/>
        </p:spPr>
        <p:txBody>
          <a:bodyPr wrap="square" rtlCol="0">
            <a:spAutoFit/>
          </a:bodyPr>
          <a:lstStyle/>
          <a:p>
            <a:r>
              <a:rPr lang="en-US" sz="1800" dirty="0">
                <a:solidFill>
                  <a:schemeClr val="bg1"/>
                </a:solidFill>
              </a:rPr>
              <a:t>The traditional architecture of the World Wide Web uses a client-server network. In this case, the server keeps all the required information in one place so that it is easy to update, due to the server being a centralized database controlled by a number of administrators with permissions</a:t>
            </a:r>
            <a:r>
              <a:rPr lang="en-US" sz="1800" dirty="0" smtClean="0">
                <a:solidFill>
                  <a:schemeClr val="bg1"/>
                </a:solidFill>
              </a:rPr>
              <a:t>.</a:t>
            </a:r>
          </a:p>
          <a:p>
            <a:endParaRPr lang="en-US" sz="1800" dirty="0">
              <a:solidFill>
                <a:schemeClr val="bg1"/>
              </a:solidFill>
            </a:endParaRPr>
          </a:p>
          <a:p>
            <a:r>
              <a:rPr lang="en-US" sz="1800" dirty="0">
                <a:solidFill>
                  <a:schemeClr val="bg1"/>
                </a:solidFill>
              </a:rPr>
              <a:t>In the case of the distributed network of </a:t>
            </a:r>
            <a:r>
              <a:rPr lang="en-US" sz="1800" dirty="0" smtClean="0">
                <a:solidFill>
                  <a:schemeClr val="bg1"/>
                </a:solidFill>
              </a:rPr>
              <a:t>Blockchain </a:t>
            </a:r>
            <a:r>
              <a:rPr lang="en-US" sz="1800" dirty="0">
                <a:solidFill>
                  <a:schemeClr val="bg1"/>
                </a:solidFill>
              </a:rPr>
              <a:t>architecture, each participant within the network maintains, approves, and updates new entries. The system is controlled not only by separate individuals, but by everyone within the </a:t>
            </a:r>
            <a:r>
              <a:rPr lang="en-US" sz="1800" dirty="0" smtClean="0">
                <a:solidFill>
                  <a:schemeClr val="bg1"/>
                </a:solidFill>
              </a:rPr>
              <a:t>Blockchain </a:t>
            </a:r>
            <a:r>
              <a:rPr lang="en-US" sz="1800" dirty="0">
                <a:solidFill>
                  <a:schemeClr val="bg1"/>
                </a:solidFill>
              </a:rPr>
              <a:t>network. Each member ensures that all records and procedures are in order, which results in data validity and security. Thus, parties that do not necessarily trust each other are able to reach a common consensus.</a:t>
            </a:r>
          </a:p>
          <a:p>
            <a:endParaRPr lang="en-IN" dirty="0"/>
          </a:p>
        </p:txBody>
      </p:sp>
    </p:spTree>
    <p:extLst>
      <p:ext uri="{BB962C8B-B14F-4D97-AF65-F5344CB8AC3E}">
        <p14:creationId xmlns:p14="http://schemas.microsoft.com/office/powerpoint/2010/main" val="36725385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Mechanism and Interface</a:t>
            </a:r>
            <a:endParaRPr dirty="0"/>
          </a:p>
        </p:txBody>
      </p: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2" name="TextBox 1"/>
          <p:cNvSpPr txBox="1"/>
          <p:nvPr/>
        </p:nvSpPr>
        <p:spPr>
          <a:xfrm>
            <a:off x="525780" y="1251150"/>
            <a:ext cx="8161020" cy="1938992"/>
          </a:xfrm>
          <a:prstGeom prst="rect">
            <a:avLst/>
          </a:prstGeom>
          <a:noFill/>
        </p:spPr>
        <p:txBody>
          <a:bodyPr wrap="square" rtlCol="0">
            <a:spAutoFit/>
          </a:bodyPr>
          <a:lstStyle/>
          <a:p>
            <a:r>
              <a:rPr lang="en-IN" sz="2000" dirty="0" smtClean="0">
                <a:solidFill>
                  <a:schemeClr val="bg1"/>
                </a:solidFill>
              </a:rPr>
              <a:t>The entire project is based on the principles of Web 3.0 and Blockchain which will be next big talks in the internet world . We all know about cryptocurrency which is based on Blockchain system in the same way PUBLICATE uses Blockchain architecture to provide the users with all the freedom they could have on internet with highest level of privacy and No restrictions on their views.</a:t>
            </a:r>
            <a:endParaRPr lang="en-IN" dirty="0">
              <a:solidFill>
                <a:schemeClr val="bg1"/>
              </a:solidFill>
            </a:endParaRPr>
          </a:p>
        </p:txBody>
      </p:sp>
      <p:sp>
        <p:nvSpPr>
          <p:cNvPr id="3" name="TextBox 2"/>
          <p:cNvSpPr txBox="1"/>
          <p:nvPr/>
        </p:nvSpPr>
        <p:spPr>
          <a:xfrm>
            <a:off x="525780" y="3249591"/>
            <a:ext cx="7376160" cy="1015663"/>
          </a:xfrm>
          <a:prstGeom prst="rect">
            <a:avLst/>
          </a:prstGeom>
          <a:noFill/>
        </p:spPr>
        <p:txBody>
          <a:bodyPr wrap="square" rtlCol="0">
            <a:spAutoFit/>
          </a:bodyPr>
          <a:lstStyle/>
          <a:p>
            <a:r>
              <a:rPr lang="en-IN" sz="2000" dirty="0" smtClean="0">
                <a:solidFill>
                  <a:schemeClr val="bg1"/>
                </a:solidFill>
              </a:rPr>
              <a:t>More about the our site (backend coding) can be viewed on the below link -:</a:t>
            </a:r>
          </a:p>
          <a:p>
            <a:r>
              <a:rPr lang="en-IN" sz="2000" dirty="0">
                <a:solidFill>
                  <a:schemeClr val="bg1"/>
                </a:solidFill>
              </a:rPr>
              <a:t> </a:t>
            </a:r>
            <a:r>
              <a:rPr lang="en-IN" sz="2000" dirty="0" smtClean="0">
                <a:solidFill>
                  <a:schemeClr val="bg1"/>
                </a:solidFill>
                <a:hlinkClick r:id="rId3"/>
              </a:rPr>
              <a:t>https://github.com/jashanpratapsingh/publicate.git </a:t>
            </a:r>
            <a:endParaRPr lang="en-IN" sz="2000" dirty="0">
              <a:solidFill>
                <a:schemeClr val="bg1"/>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Mechanism and Interface</a:t>
            </a:r>
            <a:endParaRPr dirty="0"/>
          </a:p>
        </p:txBody>
      </p: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2" name="Picture 1"/>
          <p:cNvPicPr>
            <a:picLocks noChangeAspect="1"/>
          </p:cNvPicPr>
          <p:nvPr/>
        </p:nvPicPr>
        <p:blipFill rotWithShape="1">
          <a:blip r:embed="rId3"/>
          <a:srcRect r="21550"/>
          <a:stretch/>
        </p:blipFill>
        <p:spPr>
          <a:xfrm>
            <a:off x="426720" y="1251149"/>
            <a:ext cx="4071097" cy="2520751"/>
          </a:xfrm>
          <a:prstGeom prst="rect">
            <a:avLst/>
          </a:prstGeom>
        </p:spPr>
      </p:pic>
      <p:pic>
        <p:nvPicPr>
          <p:cNvPr id="3" name="Picture 2"/>
          <p:cNvPicPr>
            <a:picLocks noChangeAspect="1"/>
          </p:cNvPicPr>
          <p:nvPr/>
        </p:nvPicPr>
        <p:blipFill>
          <a:blip r:embed="rId4"/>
          <a:stretch>
            <a:fillRect/>
          </a:stretch>
        </p:blipFill>
        <p:spPr>
          <a:xfrm>
            <a:off x="4497817" y="1949370"/>
            <a:ext cx="4451611" cy="3003630"/>
          </a:xfrm>
          <a:prstGeom prst="rect">
            <a:avLst/>
          </a:prstGeom>
        </p:spPr>
      </p:pic>
    </p:spTree>
    <p:extLst>
      <p:ext uri="{BB962C8B-B14F-4D97-AF65-F5344CB8AC3E}">
        <p14:creationId xmlns:p14="http://schemas.microsoft.com/office/powerpoint/2010/main" val="41908844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25730" y="2494510"/>
            <a:ext cx="4057650" cy="2648990"/>
          </a:xfrm>
          <a:prstGeom prst="rect">
            <a:avLst/>
          </a:prstGeom>
        </p:spPr>
      </p:pic>
      <p:pic>
        <p:nvPicPr>
          <p:cNvPr id="5" name="Picture 4"/>
          <p:cNvPicPr>
            <a:picLocks noChangeAspect="1"/>
          </p:cNvPicPr>
          <p:nvPr/>
        </p:nvPicPr>
        <p:blipFill>
          <a:blip r:embed="rId4"/>
          <a:stretch>
            <a:fillRect/>
          </a:stretch>
        </p:blipFill>
        <p:spPr>
          <a:xfrm>
            <a:off x="45359" y="155170"/>
            <a:ext cx="4138021" cy="2339340"/>
          </a:xfrm>
          <a:prstGeom prst="rect">
            <a:avLst/>
          </a:prstGeom>
        </p:spPr>
      </p:pic>
      <p:pic>
        <p:nvPicPr>
          <p:cNvPr id="6" name="Picture 5"/>
          <p:cNvPicPr>
            <a:picLocks noChangeAspect="1"/>
          </p:cNvPicPr>
          <p:nvPr/>
        </p:nvPicPr>
        <p:blipFill>
          <a:blip r:embed="rId5"/>
          <a:stretch>
            <a:fillRect/>
          </a:stretch>
        </p:blipFill>
        <p:spPr>
          <a:xfrm>
            <a:off x="5143139" y="155170"/>
            <a:ext cx="4000861" cy="2725547"/>
          </a:xfrm>
          <a:prstGeom prst="rect">
            <a:avLst/>
          </a:prstGeom>
        </p:spPr>
      </p:pic>
      <p:pic>
        <p:nvPicPr>
          <p:cNvPr id="7" name="Picture 6"/>
          <p:cNvPicPr>
            <a:picLocks noChangeAspect="1"/>
          </p:cNvPicPr>
          <p:nvPr/>
        </p:nvPicPr>
        <p:blipFill rotWithShape="1">
          <a:blip r:embed="rId6"/>
          <a:srcRect b="23222"/>
          <a:stretch/>
        </p:blipFill>
        <p:spPr>
          <a:xfrm>
            <a:off x="5143138" y="2880717"/>
            <a:ext cx="3947521" cy="2194203"/>
          </a:xfrm>
          <a:prstGeom prst="rect">
            <a:avLst/>
          </a:prstGeom>
        </p:spPr>
      </p:pic>
    </p:spTree>
    <p:extLst>
      <p:ext uri="{BB962C8B-B14F-4D97-AF65-F5344CB8AC3E}">
        <p14:creationId xmlns:p14="http://schemas.microsoft.com/office/powerpoint/2010/main" val="11575359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4988"/>
          <a:stretch/>
        </p:blipFill>
        <p:spPr>
          <a:xfrm>
            <a:off x="2118367" y="1480992"/>
            <a:ext cx="4827930" cy="2580266"/>
          </a:xfrm>
          <a:prstGeom prst="rect">
            <a:avLst/>
          </a:prstGeom>
        </p:spPr>
      </p:pic>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Mechanism and Interface</a:t>
            </a:r>
            <a:endParaRPr dirty="0"/>
          </a:p>
        </p:txBody>
      </p:sp>
      <p:sp>
        <p:nvSpPr>
          <p:cNvPr id="690" name="Google Shape;690;p34"/>
          <p:cNvSpPr txBox="1">
            <a:spLocks noGrp="1"/>
          </p:cNvSpPr>
          <p:nvPr>
            <p:ph type="ctrTitle" idx="4294967295"/>
          </p:nvPr>
        </p:nvSpPr>
        <p:spPr>
          <a:xfrm>
            <a:off x="7836500" y="2176445"/>
            <a:ext cx="10641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1200" dirty="0" smtClean="0"/>
              <a:t>Login Credentials</a:t>
            </a:r>
            <a:endParaRPr sz="1200" dirty="0"/>
          </a:p>
        </p:txBody>
      </p: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67" name="Google Shape;667;p34"/>
          <p:cNvSpPr/>
          <p:nvPr/>
        </p:nvSpPr>
        <p:spPr>
          <a:xfrm>
            <a:off x="1850938" y="1251150"/>
            <a:ext cx="5250901" cy="3645231"/>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 name="Google Shape;696;p34"/>
          <p:cNvCxnSpPr/>
          <p:nvPr/>
        </p:nvCxnSpPr>
        <p:spPr>
          <a:xfrm rot="10800000" flipH="1">
            <a:off x="6601700" y="2333994"/>
            <a:ext cx="1234800" cy="295200"/>
          </a:xfrm>
          <a:prstGeom prst="bentConnector3">
            <a:avLst>
              <a:gd name="adj1" fmla="val 50000"/>
            </a:avLst>
          </a:prstGeom>
          <a:noFill/>
          <a:ln w="28575" cap="flat" cmpd="sng">
            <a:solidFill>
              <a:srgbClr val="FF0000"/>
            </a:solidFill>
            <a:prstDash val="solid"/>
            <a:round/>
            <a:headEnd type="none" w="med" len="med"/>
            <a:tailEnd type="none" w="med" len="med"/>
          </a:ln>
        </p:spPr>
      </p:cxnSp>
      <p:cxnSp>
        <p:nvCxnSpPr>
          <p:cNvPr id="36" name="Google Shape;696;p34"/>
          <p:cNvCxnSpPr/>
          <p:nvPr/>
        </p:nvCxnSpPr>
        <p:spPr>
          <a:xfrm rot="10800000" flipH="1">
            <a:off x="1116277" y="3073765"/>
            <a:ext cx="1234800" cy="295200"/>
          </a:xfrm>
          <a:prstGeom prst="bentConnector3">
            <a:avLst>
              <a:gd name="adj1" fmla="val 50000"/>
            </a:avLst>
          </a:prstGeom>
          <a:noFill/>
          <a:ln w="28575" cap="flat" cmpd="sng">
            <a:solidFill>
              <a:srgbClr val="FF0000"/>
            </a:solidFill>
            <a:prstDash val="solid"/>
            <a:round/>
            <a:headEnd type="none" w="med" len="med"/>
            <a:tailEnd type="none" w="med" len="med"/>
          </a:ln>
        </p:spPr>
      </p:cxnSp>
      <p:sp>
        <p:nvSpPr>
          <p:cNvPr id="37" name="Google Shape;690;p34"/>
          <p:cNvSpPr txBox="1">
            <a:spLocks/>
          </p:cNvSpPr>
          <p:nvPr/>
        </p:nvSpPr>
        <p:spPr>
          <a:xfrm>
            <a:off x="237282" y="3073765"/>
            <a:ext cx="1231300" cy="2952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r>
              <a:rPr lang="id-ID" sz="1200" dirty="0" smtClean="0"/>
              <a:t>Works on Blockchain</a:t>
            </a:r>
          </a:p>
          <a:p>
            <a:r>
              <a:rPr lang="id-ID" sz="1200" dirty="0" smtClean="0"/>
              <a:t>Principles</a:t>
            </a:r>
            <a:endParaRPr lang="id-ID" sz="1200" dirty="0"/>
          </a:p>
        </p:txBody>
      </p:sp>
    </p:spTree>
    <p:extLst>
      <p:ext uri="{BB962C8B-B14F-4D97-AF65-F5344CB8AC3E}">
        <p14:creationId xmlns:p14="http://schemas.microsoft.com/office/powerpoint/2010/main" val="329123672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9252" y="1413484"/>
            <a:ext cx="4796848" cy="2698227"/>
          </a:xfrm>
          <a:prstGeom prst="rect">
            <a:avLst/>
          </a:prstGeom>
        </p:spPr>
      </p:pic>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Mechanism and Interface</a:t>
            </a:r>
            <a:endParaRPr dirty="0"/>
          </a:p>
        </p:txBody>
      </p:sp>
      <p:sp>
        <p:nvSpPr>
          <p:cNvPr id="690" name="Google Shape;690;p34"/>
          <p:cNvSpPr txBox="1">
            <a:spLocks noGrp="1"/>
          </p:cNvSpPr>
          <p:nvPr>
            <p:ph type="ctrTitle" idx="4294967295"/>
          </p:nvPr>
        </p:nvSpPr>
        <p:spPr>
          <a:xfrm>
            <a:off x="7566660" y="2103120"/>
            <a:ext cx="1333940" cy="2308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1800" dirty="0" smtClean="0"/>
              <a:t>Welcome Page</a:t>
            </a:r>
            <a:endParaRPr sz="1800" dirty="0"/>
          </a:p>
        </p:txBody>
      </p: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67" name="Google Shape;667;p34"/>
          <p:cNvSpPr/>
          <p:nvPr/>
        </p:nvSpPr>
        <p:spPr>
          <a:xfrm>
            <a:off x="1850938" y="1251150"/>
            <a:ext cx="5250901" cy="3645231"/>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 name="Google Shape;696;p34"/>
          <p:cNvCxnSpPr/>
          <p:nvPr/>
        </p:nvCxnSpPr>
        <p:spPr>
          <a:xfrm rot="10800000" flipH="1">
            <a:off x="6401283" y="2348728"/>
            <a:ext cx="1234800" cy="295200"/>
          </a:xfrm>
          <a:prstGeom prst="bentConnector3">
            <a:avLst>
              <a:gd name="adj1" fmla="val 50000"/>
            </a:avLst>
          </a:prstGeom>
          <a:noFill/>
          <a:ln w="28575" cap="flat" cmpd="sng">
            <a:solidFill>
              <a:srgbClr val="FF0000"/>
            </a:solidFill>
            <a:prstDash val="solid"/>
            <a:round/>
            <a:headEnd type="none" w="med" len="med"/>
            <a:tailEnd type="none" w="med" len="med"/>
          </a:ln>
        </p:spPr>
      </p:cxnSp>
    </p:spTree>
    <p:extLst>
      <p:ext uri="{BB962C8B-B14F-4D97-AF65-F5344CB8AC3E}">
        <p14:creationId xmlns:p14="http://schemas.microsoft.com/office/powerpoint/2010/main" val="12341701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5511" y="1402039"/>
            <a:ext cx="4896309" cy="2754175"/>
          </a:xfrm>
          <a:prstGeom prst="rect">
            <a:avLst/>
          </a:prstGeom>
        </p:spPr>
      </p:pic>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Mechanism and Interface</a:t>
            </a:r>
            <a:endParaRPr dirty="0"/>
          </a:p>
        </p:txBody>
      </p:sp>
      <p:sp>
        <p:nvSpPr>
          <p:cNvPr id="690" name="Google Shape;690;p34"/>
          <p:cNvSpPr txBox="1">
            <a:spLocks noGrp="1"/>
          </p:cNvSpPr>
          <p:nvPr>
            <p:ph type="ctrTitle" idx="4294967295"/>
          </p:nvPr>
        </p:nvSpPr>
        <p:spPr>
          <a:xfrm>
            <a:off x="7566660" y="2913144"/>
            <a:ext cx="1333940" cy="2308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sz="1800" dirty="0" smtClean="0"/>
              <a:t>User Profile</a:t>
            </a:r>
            <a:endParaRPr sz="1800" dirty="0"/>
          </a:p>
        </p:txBody>
      </p: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67" name="Google Shape;667;p34"/>
          <p:cNvSpPr/>
          <p:nvPr/>
        </p:nvSpPr>
        <p:spPr>
          <a:xfrm>
            <a:off x="1850938" y="1251150"/>
            <a:ext cx="5250901" cy="3645231"/>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6" name="Google Shape;696;p34"/>
          <p:cNvCxnSpPr/>
          <p:nvPr/>
        </p:nvCxnSpPr>
        <p:spPr>
          <a:xfrm flipV="1">
            <a:off x="5403063" y="3253740"/>
            <a:ext cx="2163597" cy="510328"/>
          </a:xfrm>
          <a:prstGeom prst="bentConnector3">
            <a:avLst>
              <a:gd name="adj1" fmla="val 50000"/>
            </a:avLst>
          </a:prstGeom>
          <a:noFill/>
          <a:ln w="28575" cap="flat" cmpd="sng">
            <a:solidFill>
              <a:srgbClr val="FF0000"/>
            </a:solidFill>
            <a:prstDash val="solid"/>
            <a:round/>
            <a:headEnd type="none" w="med" len="med"/>
            <a:tailEnd type="none" w="med" len="med"/>
          </a:ln>
        </p:spPr>
      </p:cxnSp>
    </p:spTree>
    <p:extLst>
      <p:ext uri="{BB962C8B-B14F-4D97-AF65-F5344CB8AC3E}">
        <p14:creationId xmlns:p14="http://schemas.microsoft.com/office/powerpoint/2010/main" val="5482679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OUR TIMELINE</a:t>
            </a:r>
            <a:endParaRPr dirty="0"/>
          </a:p>
        </p:txBody>
      </p:sp>
      <p:sp>
        <p:nvSpPr>
          <p:cNvPr id="1004" name="Google Shape;1004;p37"/>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3023938" y="2122003"/>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37"/>
          <p:cNvGrpSpPr/>
          <p:nvPr/>
        </p:nvGrpSpPr>
        <p:grpSpPr>
          <a:xfrm>
            <a:off x="2905736" y="2888729"/>
            <a:ext cx="235606" cy="294716"/>
            <a:chOff x="2905736" y="2888729"/>
            <a:chExt cx="235606" cy="294716"/>
          </a:xfrm>
        </p:grpSpPr>
        <p:sp>
          <p:nvSpPr>
            <p:cNvPr id="1013" name="Google Shape;1013;p37"/>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 name="Google Shape;1017;p37"/>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097707" y="2067044"/>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4060415" y="3250025"/>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6134184" y="3161784"/>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txBox="1">
            <a:spLocks noGrp="1"/>
          </p:cNvSpPr>
          <p:nvPr>
            <p:ph type="subTitle" idx="4294967295"/>
          </p:nvPr>
        </p:nvSpPr>
        <p:spPr>
          <a:xfrm>
            <a:off x="3390900" y="4279026"/>
            <a:ext cx="1254121" cy="529394"/>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dirty="0" smtClean="0"/>
              <a:t>Improve and include everyone</a:t>
            </a:r>
            <a:endParaRPr sz="1000" dirty="0">
              <a:solidFill>
                <a:srgbClr val="FFFFFF"/>
              </a:solidFill>
            </a:endParaRPr>
          </a:p>
        </p:txBody>
      </p:sp>
      <p:sp>
        <p:nvSpPr>
          <p:cNvPr id="1039" name="Google Shape;1039;p37"/>
          <p:cNvSpPr txBox="1">
            <a:spLocks noGrp="1"/>
          </p:cNvSpPr>
          <p:nvPr>
            <p:ph type="ctrTitle" idx="4294967295"/>
          </p:nvPr>
        </p:nvSpPr>
        <p:spPr>
          <a:xfrm>
            <a:off x="2674939" y="1376512"/>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000" dirty="0" smtClean="0">
                <a:solidFill>
                  <a:srgbClr val="FFFFFF"/>
                </a:solidFill>
              </a:rPr>
              <a:t>Initial stage</a:t>
            </a:r>
            <a:endParaRPr sz="1000" dirty="0">
              <a:solidFill>
                <a:srgbClr val="FFFFFF"/>
              </a:solidFill>
            </a:endParaRPr>
          </a:p>
        </p:txBody>
      </p:sp>
      <p:sp>
        <p:nvSpPr>
          <p:cNvPr id="1040" name="Google Shape;1040;p37"/>
          <p:cNvSpPr txBox="1">
            <a:spLocks noGrp="1"/>
          </p:cNvSpPr>
          <p:nvPr>
            <p:ph type="ctrTitle" idx="4294967295"/>
          </p:nvPr>
        </p:nvSpPr>
        <p:spPr>
          <a:xfrm>
            <a:off x="3669361" y="3965975"/>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smtClean="0"/>
              <a:t>Reach masses</a:t>
            </a:r>
            <a:endParaRPr sz="1000" dirty="0">
              <a:solidFill>
                <a:srgbClr val="FFFFFF"/>
              </a:solidFill>
            </a:endParaRPr>
          </a:p>
        </p:txBody>
      </p:sp>
      <p:sp>
        <p:nvSpPr>
          <p:cNvPr id="1041" name="Google Shape;1041;p37"/>
          <p:cNvSpPr txBox="1">
            <a:spLocks noGrp="1"/>
          </p:cNvSpPr>
          <p:nvPr>
            <p:ph type="ctrTitle" idx="4294967295"/>
          </p:nvPr>
        </p:nvSpPr>
        <p:spPr>
          <a:xfrm>
            <a:off x="4609511" y="1251798"/>
            <a:ext cx="844859" cy="1944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000" dirty="0" smtClean="0">
                <a:solidFill>
                  <a:srgbClr val="FFFFFF"/>
                </a:solidFill>
              </a:rPr>
              <a:t>Build Community</a:t>
            </a:r>
            <a:endParaRPr sz="1000" dirty="0">
              <a:solidFill>
                <a:srgbClr val="FFFFFF"/>
              </a:solidFill>
            </a:endParaRPr>
          </a:p>
        </p:txBody>
      </p:sp>
      <p:sp>
        <p:nvSpPr>
          <p:cNvPr id="1042" name="Google Shape;1042;p37"/>
          <p:cNvSpPr txBox="1">
            <a:spLocks noGrp="1"/>
          </p:cNvSpPr>
          <p:nvPr>
            <p:ph type="ctrTitle" idx="4294967295"/>
          </p:nvPr>
        </p:nvSpPr>
        <p:spPr>
          <a:xfrm>
            <a:off x="5500056" y="3996541"/>
            <a:ext cx="1381770" cy="3296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smtClean="0">
                <a:solidFill>
                  <a:srgbClr val="FFFFFF"/>
                </a:solidFill>
              </a:rPr>
              <a:t>Improve networks and reach</a:t>
            </a:r>
            <a:endParaRPr sz="1000" dirty="0">
              <a:solidFill>
                <a:srgbClr val="FFFFFF"/>
              </a:solidFill>
            </a:endParaRPr>
          </a:p>
        </p:txBody>
      </p:sp>
      <p:sp>
        <p:nvSpPr>
          <p:cNvPr id="1043" name="Google Shape;1043;p37"/>
          <p:cNvSpPr txBox="1">
            <a:spLocks noGrp="1"/>
          </p:cNvSpPr>
          <p:nvPr>
            <p:ph type="subTitle" idx="4294967295"/>
          </p:nvPr>
        </p:nvSpPr>
        <p:spPr>
          <a:xfrm>
            <a:off x="4376777" y="1529529"/>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dirty="0" smtClean="0"/>
              <a:t>Build a strong and Healthy Communty</a:t>
            </a:r>
            <a:endParaRPr sz="1000" dirty="0">
              <a:solidFill>
                <a:srgbClr val="FFFFFF"/>
              </a:solidFill>
            </a:endParaRPr>
          </a:p>
        </p:txBody>
      </p:sp>
      <p:sp>
        <p:nvSpPr>
          <p:cNvPr id="1044" name="Google Shape;1044;p37"/>
          <p:cNvSpPr txBox="1">
            <a:spLocks noGrp="1"/>
          </p:cNvSpPr>
          <p:nvPr>
            <p:ph type="subTitle" idx="4294967295"/>
          </p:nvPr>
        </p:nvSpPr>
        <p:spPr>
          <a:xfrm>
            <a:off x="5523364" y="4279026"/>
            <a:ext cx="1358461" cy="48660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000" dirty="0" smtClean="0">
                <a:solidFill>
                  <a:srgbClr val="FFFFFF"/>
                </a:solidFill>
              </a:rPr>
              <a:t>Reach every corner of the world</a:t>
            </a:r>
            <a:endParaRPr sz="1000" dirty="0">
              <a:solidFill>
                <a:srgbClr val="FFFFFF"/>
              </a:solidFill>
            </a:endParaRPr>
          </a:p>
        </p:txBody>
      </p:sp>
      <p:sp>
        <p:nvSpPr>
          <p:cNvPr id="1045" name="Google Shape;1045;p37"/>
          <p:cNvSpPr txBox="1">
            <a:spLocks noGrp="1"/>
          </p:cNvSpPr>
          <p:nvPr>
            <p:ph type="subTitle" idx="4294967295"/>
          </p:nvPr>
        </p:nvSpPr>
        <p:spPr>
          <a:xfrm>
            <a:off x="2119228" y="1676469"/>
            <a:ext cx="18594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dirty="0" smtClean="0">
                <a:solidFill>
                  <a:srgbClr val="FFFFFF"/>
                </a:solidFill>
              </a:rPr>
              <a:t>Suggestions</a:t>
            </a:r>
            <a:endParaRPr sz="1000" dirty="0">
              <a:solidFill>
                <a:srgbClr val="FFFFFF"/>
              </a:solidFill>
            </a:endParaRPr>
          </a:p>
        </p:txBody>
      </p:sp>
      <p:sp>
        <p:nvSpPr>
          <p:cNvPr id="1046" name="Google Shape;1046;p37"/>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dirty="0">
                <a:solidFill>
                  <a:srgbClr val="FFFFFF"/>
                </a:solidFill>
              </a:rPr>
              <a:t>BETA</a:t>
            </a:r>
            <a:endParaRPr sz="1000" dirty="0">
              <a:solidFill>
                <a:srgbClr val="FFFFFF"/>
              </a:solidFill>
            </a:endParaRPr>
          </a:p>
          <a:p>
            <a:pPr marL="0" lvl="0" indent="0" algn="r" rtl="0">
              <a:spcBef>
                <a:spcPts val="0"/>
              </a:spcBef>
              <a:spcAft>
                <a:spcPts val="0"/>
              </a:spcAft>
              <a:buNone/>
            </a:pPr>
            <a:r>
              <a:rPr lang="es" sz="1000" dirty="0"/>
              <a:t>RELEASE</a:t>
            </a:r>
            <a:endParaRPr sz="1000" dirty="0">
              <a:solidFill>
                <a:srgbClr val="FFFFFF"/>
              </a:solidFill>
            </a:endParaRPr>
          </a:p>
        </p:txBody>
      </p:sp>
      <p:sp>
        <p:nvSpPr>
          <p:cNvPr id="1047" name="Google Shape;1047;p37"/>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FINAL</a:t>
            </a:r>
            <a:endParaRPr sz="1000">
              <a:solidFill>
                <a:srgbClr val="FFFFFF"/>
              </a:solidFill>
            </a:endParaRPr>
          </a:p>
          <a:p>
            <a:pPr marL="0" lvl="0" indent="0" algn="l" rtl="0">
              <a:spcBef>
                <a:spcPts val="0"/>
              </a:spcBef>
              <a:spcAft>
                <a:spcPts val="0"/>
              </a:spcAft>
              <a:buNone/>
            </a:pPr>
            <a:r>
              <a:rPr lang="es" sz="1000">
                <a:solidFill>
                  <a:srgbClr val="FFFFFF"/>
                </a:solidFill>
              </a:rPr>
              <a:t>VERSION</a:t>
            </a:r>
            <a:endParaRPr sz="1000">
              <a:solidFill>
                <a:srgbClr val="FFFFFF"/>
              </a:solidFill>
            </a:endParaRPr>
          </a:p>
        </p:txBody>
      </p:sp>
      <p:grpSp>
        <p:nvGrpSpPr>
          <p:cNvPr id="1048" name="Google Shape;1048;p37"/>
          <p:cNvGrpSpPr/>
          <p:nvPr/>
        </p:nvGrpSpPr>
        <p:grpSpPr>
          <a:xfrm>
            <a:off x="4985744" y="2902518"/>
            <a:ext cx="222293" cy="237986"/>
            <a:chOff x="5029650" y="894850"/>
            <a:chExt cx="1559950" cy="1670075"/>
          </a:xfrm>
        </p:grpSpPr>
        <p:sp>
          <p:nvSpPr>
            <p:cNvPr id="1049" name="Google Shape;1049;p37"/>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37"/>
          <p:cNvGrpSpPr/>
          <p:nvPr/>
        </p:nvGrpSpPr>
        <p:grpSpPr>
          <a:xfrm>
            <a:off x="6035044" y="2913719"/>
            <a:ext cx="196025" cy="243061"/>
            <a:chOff x="736175" y="1051000"/>
            <a:chExt cx="1678300" cy="2081000"/>
          </a:xfrm>
        </p:grpSpPr>
        <p:sp>
          <p:nvSpPr>
            <p:cNvPr id="1054" name="Google Shape;1054;p37"/>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37"/>
          <p:cNvGrpSpPr/>
          <p:nvPr/>
        </p:nvGrpSpPr>
        <p:grpSpPr>
          <a:xfrm>
            <a:off x="3979968" y="2921659"/>
            <a:ext cx="160902" cy="226360"/>
            <a:chOff x="2790850" y="955650"/>
            <a:chExt cx="1984000" cy="2791125"/>
          </a:xfrm>
        </p:grpSpPr>
        <p:sp>
          <p:nvSpPr>
            <p:cNvPr id="1059" name="Google Shape;1059;p37"/>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1" name="Google Shape;1061;p3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TABLE OF CONTENTS</a:t>
            </a:r>
            <a:endParaRPr dirty="0"/>
          </a:p>
        </p:txBody>
      </p:sp>
      <p:sp>
        <p:nvSpPr>
          <p:cNvPr id="219" name="Google Shape;219;p2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dirty="0" smtClean="0">
                <a:solidFill>
                  <a:schemeClr val="accent1"/>
                </a:solidFill>
              </a:rPr>
              <a:t>H</a:t>
            </a:r>
            <a:r>
              <a:rPr lang="id-ID" dirty="0" smtClean="0">
                <a:solidFill>
                  <a:schemeClr val="accent1"/>
                </a:solidFill>
              </a:rPr>
              <a:t>ow does it work</a:t>
            </a:r>
            <a:endParaRPr dirty="0">
              <a:solidFill>
                <a:schemeClr val="accent1"/>
              </a:solidFill>
            </a:endParaRPr>
          </a:p>
        </p:txBody>
      </p:sp>
      <p:sp>
        <p:nvSpPr>
          <p:cNvPr id="220" name="Google Shape;220;p23"/>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21" name="Google Shape;221;p2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dirty="0" smtClean="0">
                <a:solidFill>
                  <a:schemeClr val="accent1"/>
                </a:solidFill>
              </a:rPr>
              <a:t>A</a:t>
            </a:r>
            <a:r>
              <a:rPr lang="id-ID" dirty="0" smtClean="0">
                <a:solidFill>
                  <a:schemeClr val="accent1"/>
                </a:solidFill>
              </a:rPr>
              <a:t>im to reach masses</a:t>
            </a:r>
            <a:endParaRPr dirty="0">
              <a:solidFill>
                <a:schemeClr val="accent1"/>
              </a:solidFill>
            </a:endParaRPr>
          </a:p>
        </p:txBody>
      </p:sp>
      <p:sp>
        <p:nvSpPr>
          <p:cNvPr id="222" name="Google Shape;222;p23"/>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23" name="Google Shape;223;p2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dirty="0" smtClean="0">
                <a:solidFill>
                  <a:schemeClr val="accent1"/>
                </a:solidFill>
              </a:rPr>
              <a:t>F</a:t>
            </a:r>
            <a:r>
              <a:rPr lang="id-ID" dirty="0" smtClean="0">
                <a:solidFill>
                  <a:schemeClr val="accent1"/>
                </a:solidFill>
              </a:rPr>
              <a:t>uture plans and Goals</a:t>
            </a:r>
            <a:endParaRPr dirty="0">
              <a:solidFill>
                <a:schemeClr val="accent1"/>
              </a:solidFill>
            </a:endParaRPr>
          </a:p>
        </p:txBody>
      </p:sp>
      <p:sp>
        <p:nvSpPr>
          <p:cNvPr id="224" name="Google Shape;224;p23"/>
          <p:cNvSpPr txBox="1">
            <a:spLocks noGrp="1"/>
          </p:cNvSpPr>
          <p:nvPr>
            <p:ph type="title" idx="6"/>
          </p:nvPr>
        </p:nvSpPr>
        <p:spPr>
          <a:xfrm>
            <a:off x="5167125" y="369470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06</a:t>
            </a:r>
            <a:endParaRPr>
              <a:solidFill>
                <a:schemeClr val="accent1"/>
              </a:solidFill>
            </a:endParaRPr>
          </a:p>
        </p:txBody>
      </p:sp>
      <p:sp>
        <p:nvSpPr>
          <p:cNvPr id="225" name="Google Shape;225;p2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dirty="0" smtClean="0">
                <a:solidFill>
                  <a:schemeClr val="accent1"/>
                </a:solidFill>
              </a:rPr>
              <a:t>What is Publicate ?</a:t>
            </a:r>
            <a:br>
              <a:rPr dirty="0" smtClean="0">
                <a:solidFill>
                  <a:schemeClr val="accent1"/>
                </a:solidFill>
              </a:rPr>
            </a:br>
            <a:r>
              <a:rPr dirty="0" smtClean="0">
                <a:solidFill>
                  <a:schemeClr val="accent1"/>
                </a:solidFill>
              </a:rPr>
              <a:t>Fundamentals</a:t>
            </a:r>
            <a:endParaRPr dirty="0">
              <a:solidFill>
                <a:schemeClr val="accent1"/>
              </a:solidFill>
            </a:endParaRPr>
          </a:p>
        </p:txBody>
      </p:sp>
      <p:sp>
        <p:nvSpPr>
          <p:cNvPr id="226" name="Google Shape;226;p23"/>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7" name="Google Shape;227;p2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id-ID" dirty="0" smtClean="0">
                <a:solidFill>
                  <a:schemeClr val="accent1"/>
                </a:solidFill>
              </a:rPr>
              <a:t>What is Block chain</a:t>
            </a:r>
            <a:endParaRPr dirty="0">
              <a:solidFill>
                <a:schemeClr val="accent1"/>
              </a:solidFill>
            </a:endParaRPr>
          </a:p>
        </p:txBody>
      </p:sp>
      <p:sp>
        <p:nvSpPr>
          <p:cNvPr id="228" name="Google Shape;228;p23"/>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accent1"/>
                </a:solidFill>
              </a:rPr>
              <a:t>02</a:t>
            </a:r>
            <a:endParaRPr dirty="0">
              <a:solidFill>
                <a:schemeClr val="accent1"/>
              </a:solidFill>
            </a:endParaRPr>
          </a:p>
        </p:txBody>
      </p:sp>
      <p:sp>
        <p:nvSpPr>
          <p:cNvPr id="229" name="Google Shape;229;p2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dirty="0" smtClean="0">
                <a:solidFill>
                  <a:schemeClr val="accent1"/>
                </a:solidFill>
              </a:rPr>
              <a:t>W</a:t>
            </a:r>
            <a:r>
              <a:rPr lang="id-ID" dirty="0" smtClean="0">
                <a:solidFill>
                  <a:schemeClr val="accent1"/>
                </a:solidFill>
              </a:rPr>
              <a:t>hy Publicate?</a:t>
            </a:r>
            <a:endParaRPr dirty="0">
              <a:solidFill>
                <a:schemeClr val="accent1"/>
              </a:solidFill>
            </a:endParaRPr>
          </a:p>
        </p:txBody>
      </p:sp>
      <p:sp>
        <p:nvSpPr>
          <p:cNvPr id="230" name="Google Shape;230;p23"/>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31" name="Google Shape;231;p2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About the Project</a:t>
            </a:r>
            <a:endParaRPr dirty="0"/>
          </a:p>
        </p:txBody>
      </p:sp>
      <p:sp>
        <p:nvSpPr>
          <p:cNvPr id="232" name="Google Shape;232;p23"/>
          <p:cNvSpPr txBox="1">
            <a:spLocks noGrp="1"/>
          </p:cNvSpPr>
          <p:nvPr>
            <p:ph type="ctrTitle" idx="17"/>
          </p:nvPr>
        </p:nvSpPr>
        <p:spPr>
          <a:xfrm>
            <a:off x="659750" y="29811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id-ID" dirty="0" smtClean="0"/>
              <a:t> Block Chain &amp; Web 3.0</a:t>
            </a:r>
            <a:endParaRPr dirty="0"/>
          </a:p>
        </p:txBody>
      </p:sp>
      <p:sp>
        <p:nvSpPr>
          <p:cNvPr id="233" name="Google Shape;233;p2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id-ID" dirty="0" smtClean="0"/>
              <a:t>Need of Publicate</a:t>
            </a:r>
            <a:endParaRPr dirty="0"/>
          </a:p>
        </p:txBody>
      </p:sp>
      <p:sp>
        <p:nvSpPr>
          <p:cNvPr id="234" name="Google Shape;234;p2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id-ID" dirty="0" smtClean="0"/>
              <a:t>Meachanism</a:t>
            </a:r>
            <a:endParaRPr dirty="0"/>
          </a:p>
        </p:txBody>
      </p:sp>
      <p:sp>
        <p:nvSpPr>
          <p:cNvPr id="235" name="Google Shape;235;p2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id-ID" dirty="0" smtClean="0"/>
              <a:t>Initial Goals</a:t>
            </a:r>
            <a:endParaRPr dirty="0"/>
          </a:p>
        </p:txBody>
      </p:sp>
      <p:sp>
        <p:nvSpPr>
          <p:cNvPr id="236" name="Google Shape;236;p2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id-ID" dirty="0" smtClean="0"/>
              <a:t>Towards Success</a:t>
            </a:r>
            <a:endParaRPr dirty="0"/>
          </a:p>
        </p:txBody>
      </p:sp>
      <p:sp>
        <p:nvSpPr>
          <p:cNvPr id="237" name="Google Shape;237;p23"/>
          <p:cNvSpPr/>
          <p:nvPr/>
        </p:nvSpPr>
        <p:spPr>
          <a:xfrm>
            <a:off x="3597855" y="3835194"/>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23"/>
          <p:cNvGrpSpPr/>
          <p:nvPr/>
        </p:nvGrpSpPr>
        <p:grpSpPr>
          <a:xfrm>
            <a:off x="3597856" y="2015863"/>
            <a:ext cx="428915" cy="426116"/>
            <a:chOff x="6226275" y="3911538"/>
            <a:chExt cx="900325" cy="894450"/>
          </a:xfrm>
        </p:grpSpPr>
        <p:sp>
          <p:nvSpPr>
            <p:cNvPr id="239"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23"/>
          <p:cNvSpPr/>
          <p:nvPr/>
        </p:nvSpPr>
        <p:spPr>
          <a:xfrm>
            <a:off x="3597844" y="292278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23"/>
          <p:cNvGrpSpPr/>
          <p:nvPr/>
        </p:nvGrpSpPr>
        <p:grpSpPr>
          <a:xfrm>
            <a:off x="5109482" y="2921464"/>
            <a:ext cx="432964" cy="431586"/>
            <a:chOff x="5812000" y="2553488"/>
            <a:chExt cx="769850" cy="767400"/>
          </a:xfrm>
        </p:grpSpPr>
        <p:sp>
          <p:nvSpPr>
            <p:cNvPr id="249" name="Google Shape;249;p23"/>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23"/>
          <p:cNvSpPr/>
          <p:nvPr/>
        </p:nvSpPr>
        <p:spPr>
          <a:xfrm>
            <a:off x="5109480" y="3832541"/>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5087875" y="208784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7" name="Google Shape;257;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Video for the project.</a:t>
            </a:r>
            <a:endParaRPr lang="en-IN" dirty="0"/>
          </a:p>
        </p:txBody>
      </p:sp>
      <p:pic>
        <p:nvPicPr>
          <p:cNvPr id="3" name="Publicate_screen_recording.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4910" y="179883"/>
            <a:ext cx="8850978" cy="4646763"/>
          </a:xfrm>
          <a:prstGeom prst="rect">
            <a:avLst/>
          </a:prstGeom>
        </p:spPr>
      </p:pic>
    </p:spTree>
    <p:extLst>
      <p:ext uri="{BB962C8B-B14F-4D97-AF65-F5344CB8AC3E}">
        <p14:creationId xmlns:p14="http://schemas.microsoft.com/office/powerpoint/2010/main" val="2669366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6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7833" t="1169" r="8730" b="-1169"/>
          <a:stretch/>
        </p:blipFill>
        <p:spPr>
          <a:xfrm>
            <a:off x="134656" y="1453300"/>
            <a:ext cx="1390496" cy="2962710"/>
          </a:xfrm>
          <a:prstGeom prst="rect">
            <a:avLst/>
          </a:prstGeom>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t="35111" r="79444"/>
          <a:stretch/>
        </p:blipFill>
        <p:spPr>
          <a:xfrm>
            <a:off x="1644727" y="1455208"/>
            <a:ext cx="1250567" cy="2960802"/>
          </a:xfrm>
          <a:prstGeom prst="rect">
            <a:avLst/>
          </a:prstGeom>
        </p:spPr>
      </p:pic>
      <p:pic>
        <p:nvPicPr>
          <p:cNvPr id="3" name="Picture 2"/>
          <p:cNvPicPr>
            <a:picLocks noChangeAspect="1"/>
          </p:cNvPicPr>
          <p:nvPr/>
        </p:nvPicPr>
        <p:blipFill rotWithShape="1">
          <a:blip r:embed="rId5">
            <a:extLst>
              <a:ext uri="{28A0092B-C50C-407E-A947-70E740481C1C}">
                <a14:useLocalDpi xmlns:a14="http://schemas.microsoft.com/office/drawing/2010/main" val="0"/>
              </a:ext>
            </a:extLst>
          </a:blip>
          <a:srcRect l="50987" t="29185" r="8939"/>
          <a:stretch/>
        </p:blipFill>
        <p:spPr>
          <a:xfrm>
            <a:off x="2996660" y="1453300"/>
            <a:ext cx="1258223" cy="2962710"/>
          </a:xfrm>
          <a:prstGeom prst="rect">
            <a:avLst/>
          </a:prstGeom>
        </p:spPr>
      </p:pic>
      <p:sp>
        <p:nvSpPr>
          <p:cNvPr id="1108" name="Google Shape;1108;p39"/>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 TEAM</a:t>
            </a:r>
            <a:endParaRPr/>
          </a:p>
        </p:txBody>
      </p:sp>
      <p:cxnSp>
        <p:nvCxnSpPr>
          <p:cNvPr id="1112" name="Google Shape;1112;p39"/>
          <p:cNvCxnSpPr/>
          <p:nvPr/>
        </p:nvCxnSpPr>
        <p:spPr>
          <a:xfrm>
            <a:off x="3985260" y="2405700"/>
            <a:ext cx="1457400" cy="0"/>
          </a:xfrm>
          <a:prstGeom prst="straightConnector1">
            <a:avLst/>
          </a:prstGeom>
          <a:noFill/>
          <a:ln w="28575" cap="flat" cmpd="sng">
            <a:solidFill>
              <a:schemeClr val="accent2">
                <a:lumMod val="75000"/>
              </a:schemeClr>
            </a:solidFill>
            <a:prstDash val="solid"/>
            <a:round/>
            <a:headEnd type="oval" w="med" len="med"/>
            <a:tailEnd type="oval" w="med" len="med"/>
          </a:ln>
        </p:spPr>
      </p:cxnSp>
      <p:cxnSp>
        <p:nvCxnSpPr>
          <p:cNvPr id="1113" name="Google Shape;1113;p39"/>
          <p:cNvCxnSpPr/>
          <p:nvPr/>
        </p:nvCxnSpPr>
        <p:spPr>
          <a:xfrm>
            <a:off x="2714700" y="2971800"/>
            <a:ext cx="2781300" cy="0"/>
          </a:xfrm>
          <a:prstGeom prst="straightConnector1">
            <a:avLst/>
          </a:prstGeom>
          <a:noFill/>
          <a:ln w="28575" cap="flat" cmpd="sng">
            <a:solidFill>
              <a:schemeClr val="accent2">
                <a:lumMod val="75000"/>
              </a:schemeClr>
            </a:solidFill>
            <a:prstDash val="solid"/>
            <a:round/>
            <a:headEnd type="oval" w="med" len="med"/>
            <a:tailEnd type="oval" w="med" len="med"/>
          </a:ln>
        </p:spPr>
      </p:cxnSp>
      <p:cxnSp>
        <p:nvCxnSpPr>
          <p:cNvPr id="1114" name="Google Shape;1114;p39"/>
          <p:cNvCxnSpPr/>
          <p:nvPr/>
        </p:nvCxnSpPr>
        <p:spPr>
          <a:xfrm>
            <a:off x="1152600" y="4038600"/>
            <a:ext cx="4343400" cy="0"/>
          </a:xfrm>
          <a:prstGeom prst="straightConnector1">
            <a:avLst/>
          </a:prstGeom>
          <a:noFill/>
          <a:ln w="28575" cap="flat" cmpd="sng">
            <a:solidFill>
              <a:schemeClr val="accent2">
                <a:lumMod val="75000"/>
              </a:schemeClr>
            </a:solidFill>
            <a:prstDash val="solid"/>
            <a:round/>
            <a:headEnd type="oval" w="med" len="med"/>
            <a:tailEnd type="oval" w="med" len="med"/>
          </a:ln>
        </p:spPr>
      </p:cxnSp>
      <p:sp>
        <p:nvSpPr>
          <p:cNvPr id="1118" name="Google Shape;1118;p39"/>
          <p:cNvSpPr txBox="1">
            <a:spLocks noGrp="1"/>
          </p:cNvSpPr>
          <p:nvPr>
            <p:ph type="ctrTitle" idx="4294967295"/>
          </p:nvPr>
        </p:nvSpPr>
        <p:spPr>
          <a:xfrm>
            <a:off x="5496000" y="226221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000" dirty="0" smtClean="0">
                <a:solidFill>
                  <a:srgbClr val="FFFFFF"/>
                </a:solidFill>
              </a:rPr>
              <a:t>Anshul Shukla</a:t>
            </a:r>
            <a:endParaRPr sz="1000" dirty="0">
              <a:solidFill>
                <a:srgbClr val="FFFFFF"/>
              </a:solidFill>
            </a:endParaRPr>
          </a:p>
        </p:txBody>
      </p:sp>
      <p:sp>
        <p:nvSpPr>
          <p:cNvPr id="1119" name="Google Shape;1119;p39"/>
          <p:cNvSpPr txBox="1">
            <a:spLocks noGrp="1"/>
          </p:cNvSpPr>
          <p:nvPr>
            <p:ph type="ctrTitle" idx="4294967295"/>
          </p:nvPr>
        </p:nvSpPr>
        <p:spPr>
          <a:xfrm>
            <a:off x="5549340" y="2836555"/>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dirty="0" smtClean="0"/>
              <a:t>Jashan Pratap Singh </a:t>
            </a:r>
            <a:endParaRPr sz="1000" dirty="0">
              <a:solidFill>
                <a:srgbClr val="FFFFFF"/>
              </a:solidFill>
            </a:endParaRPr>
          </a:p>
        </p:txBody>
      </p:sp>
      <p:sp>
        <p:nvSpPr>
          <p:cNvPr id="1120" name="Google Shape;1120;p39"/>
          <p:cNvSpPr txBox="1">
            <a:spLocks noGrp="1"/>
          </p:cNvSpPr>
          <p:nvPr>
            <p:ph type="ctrTitle" idx="4294967295"/>
          </p:nvPr>
        </p:nvSpPr>
        <p:spPr>
          <a:xfrm>
            <a:off x="5549340" y="384240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sz="1000" dirty="0" smtClean="0">
                <a:solidFill>
                  <a:srgbClr val="FFFFFF"/>
                </a:solidFill>
              </a:rPr>
              <a:t>Aayush </a:t>
            </a:r>
            <a:r>
              <a:rPr sz="1000" dirty="0" err="1" smtClean="0">
                <a:solidFill>
                  <a:srgbClr val="FFFFFF"/>
                </a:solidFill>
              </a:rPr>
              <a:t>Pratap</a:t>
            </a:r>
            <a:r>
              <a:rPr sz="1000" dirty="0" smtClean="0">
                <a:solidFill>
                  <a:srgbClr val="FFFFFF"/>
                </a:solidFill>
              </a:rPr>
              <a:t> Singh </a:t>
            </a:r>
            <a:endParaRPr sz="1000" dirty="0">
              <a:solidFill>
                <a:srgbClr val="FFFFFF"/>
              </a:solidFill>
            </a:endParaRPr>
          </a:p>
        </p:txBody>
      </p:sp>
      <p:cxnSp>
        <p:nvCxnSpPr>
          <p:cNvPr id="1121" name="Google Shape;1121;p39"/>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1429224"/>
            <a:ext cx="4678794" cy="12646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THANKS!</a:t>
            </a:r>
            <a:endParaRPr dirty="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FFFFF"/>
                </a:solidFill>
              </a:rPr>
              <a:t>ABOUT THE PROJECT</a:t>
            </a:r>
            <a:endParaRPr dirty="0">
              <a:solidFill>
                <a:srgbClr val="FFFFFF"/>
              </a:solidFill>
            </a:endParaRPr>
          </a:p>
        </p:txBody>
      </p:sp>
      <p:sp>
        <p:nvSpPr>
          <p:cNvPr id="297" name="Google Shape;297;p26"/>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114300" indent="0"/>
            <a:r>
              <a:rPr lang="en-IN" dirty="0"/>
              <a:t>A completely decentralized social media platform which works on the principles of block </a:t>
            </a:r>
            <a:r>
              <a:rPr lang="en-IN" dirty="0" smtClean="0"/>
              <a:t>chain</a:t>
            </a:r>
            <a:r>
              <a:rPr lang="id-ID" dirty="0"/>
              <a:t> </a:t>
            </a:r>
            <a:r>
              <a:rPr lang="id-ID" dirty="0" smtClean="0"/>
              <a:t>, No restrictions , censorship with full freedom for everything the users wants , needs.</a:t>
            </a:r>
            <a:endParaRPr lang="en-IN" dirty="0"/>
          </a:p>
        </p:txBody>
      </p:sp>
      <p:cxnSp>
        <p:nvCxnSpPr>
          <p:cNvPr id="298" name="Google Shape;298;p26"/>
          <p:cNvCxnSpPr/>
          <p:nvPr/>
        </p:nvCxnSpPr>
        <p:spPr>
          <a:xfrm>
            <a:off x="4979350" y="2275300"/>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96;p26"/>
          <p:cNvSpPr txBox="1">
            <a:spLocks/>
          </p:cNvSpPr>
          <p:nvPr/>
        </p:nvSpPr>
        <p:spPr>
          <a:xfrm>
            <a:off x="4979350" y="2705035"/>
            <a:ext cx="2628669" cy="8044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id-ID" sz="2400" dirty="0" smtClean="0"/>
              <a:t>PUBLICATE</a:t>
            </a:r>
            <a:endParaRPr lang="en-IN" sz="2400" dirty="0"/>
          </a:p>
        </p:txBody>
      </p:sp>
      <p:grpSp>
        <p:nvGrpSpPr>
          <p:cNvPr id="80" name="Google Shape;5866;p52"/>
          <p:cNvGrpSpPr/>
          <p:nvPr/>
        </p:nvGrpSpPr>
        <p:grpSpPr>
          <a:xfrm>
            <a:off x="3403282" y="1941805"/>
            <a:ext cx="352350" cy="338759"/>
            <a:chOff x="4447550" y="249750"/>
            <a:chExt cx="500425" cy="481125"/>
          </a:xfrm>
          <a:solidFill>
            <a:schemeClr val="accent1"/>
          </a:solidFill>
        </p:grpSpPr>
        <p:sp>
          <p:nvSpPr>
            <p:cNvPr id="81" name="Google Shape;5867;p5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82" name="Google Shape;5868;p5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grpSp>
      <p:grpSp>
        <p:nvGrpSpPr>
          <p:cNvPr id="83" name="Google Shape;5899;p52"/>
          <p:cNvGrpSpPr/>
          <p:nvPr/>
        </p:nvGrpSpPr>
        <p:grpSpPr>
          <a:xfrm>
            <a:off x="1182063" y="3409741"/>
            <a:ext cx="339253" cy="298169"/>
            <a:chOff x="4467200" y="877100"/>
            <a:chExt cx="481825" cy="423475"/>
          </a:xfrm>
          <a:solidFill>
            <a:schemeClr val="accent1"/>
          </a:solidFill>
        </p:grpSpPr>
        <p:sp>
          <p:nvSpPr>
            <p:cNvPr id="84" name="Google Shape;5900;p5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 name="Google Shape;5901;p5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 name="Google Shape;5902;p5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 name="Google Shape;5903;p5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 name="Google Shape;5898;p52"/>
          <p:cNvSpPr/>
          <p:nvPr/>
        </p:nvSpPr>
        <p:spPr>
          <a:xfrm>
            <a:off x="1244439" y="1881770"/>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 name="Google Shape;5834;p52"/>
          <p:cNvGrpSpPr/>
          <p:nvPr/>
        </p:nvGrpSpPr>
        <p:grpSpPr>
          <a:xfrm>
            <a:off x="2634164" y="1225817"/>
            <a:ext cx="339235" cy="298186"/>
            <a:chOff x="898875" y="244725"/>
            <a:chExt cx="481800" cy="423500"/>
          </a:xfrm>
          <a:solidFill>
            <a:schemeClr val="accent1"/>
          </a:solidFill>
        </p:grpSpPr>
        <p:sp>
          <p:nvSpPr>
            <p:cNvPr id="95" name="Google Shape;5835;p5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 name="Google Shape;5836;p5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 name="Google Shape;5837;p5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 name="Google Shape;5838;p5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 name="Google Shape;5839;p5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 name="Google Shape;5840;p5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 name="Google Shape;5850;p52"/>
          <p:cNvGrpSpPr/>
          <p:nvPr/>
        </p:nvGrpSpPr>
        <p:grpSpPr>
          <a:xfrm>
            <a:off x="3319180" y="3409741"/>
            <a:ext cx="305386" cy="338602"/>
            <a:chOff x="3300325" y="249875"/>
            <a:chExt cx="433725" cy="480900"/>
          </a:xfrm>
          <a:solidFill>
            <a:schemeClr val="accent1"/>
          </a:solidFill>
        </p:grpSpPr>
        <p:sp>
          <p:nvSpPr>
            <p:cNvPr id="102" name="Google Shape;5851;p5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 name="Google Shape;5852;p5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 name="Google Shape;5853;p5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 name="Google Shape;5854;p5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 name="Google Shape;5855;p5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 name="Google Shape;5856;p5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txBox="1">
            <a:spLocks noGrp="1"/>
          </p:cNvSpPr>
          <p:nvPr>
            <p:ph type="ctrTitle"/>
          </p:nvPr>
        </p:nvSpPr>
        <p:spPr>
          <a:xfrm>
            <a:off x="3628186" y="1294228"/>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—SOMEONE FAMOUS</a:t>
            </a:r>
            <a:endParaRPr dirty="0"/>
          </a:p>
        </p:txBody>
      </p:sp>
      <p:sp>
        <p:nvSpPr>
          <p:cNvPr id="395" name="Google Shape;395;p27"/>
          <p:cNvSpPr txBox="1">
            <a:spLocks noGrp="1"/>
          </p:cNvSpPr>
          <p:nvPr>
            <p:ph type="subTitle" idx="1"/>
          </p:nvPr>
        </p:nvSpPr>
        <p:spPr>
          <a:xfrm>
            <a:off x="2786225" y="1969041"/>
            <a:ext cx="3457500" cy="1420500"/>
          </a:xfrm>
          <a:prstGeom prst="rect">
            <a:avLst/>
          </a:prstGeom>
        </p:spPr>
        <p:txBody>
          <a:bodyPr spcFirstLastPara="1" wrap="square" lIns="91425" tIns="91425" rIns="91425" bIns="91425" anchor="t" anchorCtr="0">
            <a:noAutofit/>
          </a:bodyPr>
          <a:lstStyle/>
          <a:p>
            <a:pPr marL="0" lvl="0" indent="0"/>
            <a:r>
              <a:rPr lang="en-US" dirty="0"/>
              <a:t>“The only way to control chaos and complexity is to give up some of that control”</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3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What is WEB 3.0?</a:t>
            </a:r>
            <a:endParaRPr dirty="0"/>
          </a:p>
        </p:txBody>
      </p:sp>
      <p:cxnSp>
        <p:nvCxnSpPr>
          <p:cNvPr id="614" name="Google Shape;614;p3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2" name="TextBox 1"/>
          <p:cNvSpPr txBox="1"/>
          <p:nvPr/>
        </p:nvSpPr>
        <p:spPr>
          <a:xfrm>
            <a:off x="807720" y="1485900"/>
            <a:ext cx="7825740" cy="1938992"/>
          </a:xfrm>
          <a:prstGeom prst="rect">
            <a:avLst/>
          </a:prstGeom>
          <a:noFill/>
        </p:spPr>
        <p:txBody>
          <a:bodyPr wrap="square" rtlCol="0">
            <a:spAutoFit/>
          </a:bodyPr>
          <a:lstStyle/>
          <a:p>
            <a:r>
              <a:rPr lang="en-US" sz="2400" dirty="0">
                <a:solidFill>
                  <a:schemeClr val="bg1"/>
                </a:solidFill>
              </a:rPr>
              <a:t>Web 2.0 and Web 3.0 refer to successive iterations of the web, compared with the original Web 1.0 of the 1990s and early 2000s. Web 2.0 is the current version of the </a:t>
            </a:r>
            <a:r>
              <a:rPr lang="en-US" sz="2400" dirty="0" smtClean="0">
                <a:solidFill>
                  <a:schemeClr val="bg1"/>
                </a:solidFill>
              </a:rPr>
              <a:t>internet with </a:t>
            </a:r>
            <a:r>
              <a:rPr lang="en-US" sz="2400" dirty="0">
                <a:solidFill>
                  <a:schemeClr val="bg1"/>
                </a:solidFill>
              </a:rPr>
              <a:t>which we are all familiar, while Web 3.0 represents its next phase.</a:t>
            </a:r>
            <a:endParaRPr lang="en-IN" sz="2400" dirty="0">
              <a:solidFill>
                <a:schemeClr val="bg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2" name="Google Shape;622;p32"/>
          <p:cNvSpPr txBox="1">
            <a:spLocks noGrp="1"/>
          </p:cNvSpPr>
          <p:nvPr>
            <p:ph type="ctrTitle" idx="6"/>
          </p:nvPr>
        </p:nvSpPr>
        <p:spPr>
          <a:xfrm>
            <a:off x="311700" y="212592"/>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solidFill>
                  <a:srgbClr val="FFFFFF"/>
                </a:solidFill>
              </a:rPr>
              <a:t>Defining Features of Web 3.0</a:t>
            </a:r>
            <a:endParaRPr dirty="0">
              <a:solidFill>
                <a:srgbClr val="FFFFFF"/>
              </a:solidFill>
            </a:endParaRPr>
          </a:p>
        </p:txBody>
      </p:sp>
      <p:cxnSp>
        <p:nvCxnSpPr>
          <p:cNvPr id="647" name="Google Shape;647;p32"/>
          <p:cNvCxnSpPr/>
          <p:nvPr/>
        </p:nvCxnSpPr>
        <p:spPr>
          <a:xfrm>
            <a:off x="311700" y="895797"/>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38234" t="14816" r="35908" b="68977"/>
          <a:stretch/>
        </p:blipFill>
        <p:spPr>
          <a:xfrm>
            <a:off x="3676165" y="953906"/>
            <a:ext cx="1330035" cy="833582"/>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69749" t="22133" r="4797" b="57934"/>
          <a:stretch/>
        </p:blipFill>
        <p:spPr>
          <a:xfrm>
            <a:off x="5297147" y="1330288"/>
            <a:ext cx="1309254" cy="1025236"/>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1365" t="39507" r="29443" b="31537"/>
          <a:stretch/>
        </p:blipFill>
        <p:spPr>
          <a:xfrm>
            <a:off x="3322873" y="2223906"/>
            <a:ext cx="2015837" cy="1489364"/>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t="14815" r="68635" b="57396"/>
          <a:stretch/>
        </p:blipFill>
        <p:spPr>
          <a:xfrm>
            <a:off x="1709626" y="953906"/>
            <a:ext cx="1613247" cy="1429327"/>
          </a:xfrm>
          <a:prstGeom prst="rect">
            <a:avLst/>
          </a:prstGeom>
        </p:spPr>
      </p:pic>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l="2694" t="54726" r="66883" b="28439"/>
          <a:stretch/>
        </p:blipFill>
        <p:spPr>
          <a:xfrm>
            <a:off x="1848173" y="3006687"/>
            <a:ext cx="1564756" cy="865909"/>
          </a:xfrm>
          <a:prstGeom prst="rect">
            <a:avLst/>
          </a:prstGeom>
        </p:spPr>
      </p:pic>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35674" t="69542" r="35100" b="13219"/>
          <a:stretch/>
        </p:blipFill>
        <p:spPr>
          <a:xfrm>
            <a:off x="3544547" y="3768688"/>
            <a:ext cx="1503218" cy="886691"/>
          </a:xfrm>
          <a:prstGeom prst="rect">
            <a:avLst/>
          </a:prstGeom>
        </p:spPr>
      </p:pic>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68806" t="54995" r="1968" b="27765"/>
          <a:stretch/>
        </p:blipFill>
        <p:spPr>
          <a:xfrm>
            <a:off x="5248655" y="3020542"/>
            <a:ext cx="1503219" cy="886691"/>
          </a:xfrm>
          <a:prstGeom prst="rect">
            <a:avLst/>
          </a:prstGeom>
        </p:spPr>
      </p:pic>
      <p:sp>
        <p:nvSpPr>
          <p:cNvPr id="4" name="TextBox 3"/>
          <p:cNvSpPr txBox="1"/>
          <p:nvPr/>
        </p:nvSpPr>
        <p:spPr>
          <a:xfrm>
            <a:off x="3412929" y="1759986"/>
            <a:ext cx="2038927" cy="461665"/>
          </a:xfrm>
          <a:prstGeom prst="rect">
            <a:avLst/>
          </a:prstGeom>
          <a:noFill/>
        </p:spPr>
        <p:txBody>
          <a:bodyPr wrap="square" rtlCol="0">
            <a:spAutoFit/>
          </a:bodyPr>
          <a:lstStyle/>
          <a:p>
            <a:r>
              <a:rPr lang="en-IN" sz="800" dirty="0" smtClean="0">
                <a:solidFill>
                  <a:schemeClr val="bg1"/>
                </a:solidFill>
              </a:rPr>
              <a:t>Computers now can understand information like a human being with the ability of natural language processing.</a:t>
            </a:r>
            <a:endParaRPr lang="en-IN" sz="800" dirty="0">
              <a:solidFill>
                <a:schemeClr val="bg1"/>
              </a:solidFill>
            </a:endParaRPr>
          </a:p>
        </p:txBody>
      </p:sp>
      <p:sp>
        <p:nvSpPr>
          <p:cNvPr id="16" name="TextBox 15"/>
          <p:cNvSpPr txBox="1"/>
          <p:nvPr/>
        </p:nvSpPr>
        <p:spPr>
          <a:xfrm>
            <a:off x="5297147" y="2351128"/>
            <a:ext cx="1975381" cy="507831"/>
          </a:xfrm>
          <a:prstGeom prst="rect">
            <a:avLst/>
          </a:prstGeom>
          <a:noFill/>
        </p:spPr>
        <p:txBody>
          <a:bodyPr wrap="square" rtlCol="0">
            <a:spAutoFit/>
          </a:bodyPr>
          <a:lstStyle/>
          <a:p>
            <a:r>
              <a:rPr lang="en-IN" sz="900" dirty="0" smtClean="0">
                <a:solidFill>
                  <a:schemeClr val="bg1"/>
                </a:solidFill>
              </a:rPr>
              <a:t>Every device will be connected to the network. Contents can be accessible by various applications.</a:t>
            </a:r>
            <a:endParaRPr lang="en-IN" sz="900" dirty="0">
              <a:solidFill>
                <a:schemeClr val="bg1"/>
              </a:solidFill>
            </a:endParaRPr>
          </a:p>
        </p:txBody>
      </p:sp>
      <p:sp>
        <p:nvSpPr>
          <p:cNvPr id="5" name="TextBox 4"/>
          <p:cNvSpPr txBox="1"/>
          <p:nvPr/>
        </p:nvSpPr>
        <p:spPr>
          <a:xfrm>
            <a:off x="5841075" y="3654388"/>
            <a:ext cx="802178" cy="307777"/>
          </a:xfrm>
          <a:prstGeom prst="rect">
            <a:avLst/>
          </a:prstGeom>
          <a:noFill/>
        </p:spPr>
        <p:txBody>
          <a:bodyPr wrap="square" rtlCol="0">
            <a:spAutoFit/>
          </a:bodyPr>
          <a:lstStyle/>
          <a:p>
            <a:r>
              <a:rPr lang="en-IN" dirty="0" smtClean="0">
                <a:solidFill>
                  <a:schemeClr val="bg1"/>
                </a:solidFill>
                <a:latin typeface="+mn-lt"/>
              </a:rPr>
              <a:t>c</a:t>
            </a:r>
            <a:endParaRPr lang="en-IN" dirty="0">
              <a:solidFill>
                <a:schemeClr val="bg1"/>
              </a:solidFill>
              <a:latin typeface="+mn-lt"/>
            </a:endParaRPr>
          </a:p>
        </p:txBody>
      </p:sp>
      <p:sp>
        <p:nvSpPr>
          <p:cNvPr id="18" name="TextBox 17"/>
          <p:cNvSpPr txBox="1"/>
          <p:nvPr/>
        </p:nvSpPr>
        <p:spPr>
          <a:xfrm>
            <a:off x="5297146" y="3962165"/>
            <a:ext cx="1890037" cy="553998"/>
          </a:xfrm>
          <a:prstGeom prst="rect">
            <a:avLst/>
          </a:prstGeom>
          <a:noFill/>
        </p:spPr>
        <p:txBody>
          <a:bodyPr wrap="square" rtlCol="0">
            <a:spAutoFit/>
          </a:bodyPr>
          <a:lstStyle/>
          <a:p>
            <a:r>
              <a:rPr lang="en-IN" sz="1000" dirty="0" smtClean="0">
                <a:solidFill>
                  <a:schemeClr val="bg1"/>
                </a:solidFill>
              </a:rPr>
              <a:t>Web 3.0 uses semantic metadata to provide users better connectivity.</a:t>
            </a:r>
            <a:endParaRPr lang="en-IN" sz="1000" dirty="0">
              <a:solidFill>
                <a:schemeClr val="bg1"/>
              </a:solidFill>
            </a:endParaRPr>
          </a:p>
        </p:txBody>
      </p:sp>
      <p:sp>
        <p:nvSpPr>
          <p:cNvPr id="19" name="TextBox 18"/>
          <p:cNvSpPr txBox="1"/>
          <p:nvPr/>
        </p:nvSpPr>
        <p:spPr>
          <a:xfrm>
            <a:off x="3402538" y="4644716"/>
            <a:ext cx="1940906" cy="338554"/>
          </a:xfrm>
          <a:prstGeom prst="rect">
            <a:avLst/>
          </a:prstGeom>
          <a:noFill/>
        </p:spPr>
        <p:txBody>
          <a:bodyPr wrap="square" rtlCol="0">
            <a:spAutoFit/>
          </a:bodyPr>
          <a:lstStyle/>
          <a:p>
            <a:r>
              <a:rPr lang="en-IN" sz="800" dirty="0" smtClean="0">
                <a:solidFill>
                  <a:schemeClr val="bg1"/>
                </a:solidFill>
              </a:rPr>
              <a:t>A Decentralised network that dissolves the need for a centralised authority.</a:t>
            </a:r>
            <a:endParaRPr lang="en-IN" sz="800" dirty="0">
              <a:solidFill>
                <a:schemeClr val="bg1"/>
              </a:solidFill>
            </a:endParaRPr>
          </a:p>
        </p:txBody>
      </p:sp>
      <p:sp>
        <p:nvSpPr>
          <p:cNvPr id="20" name="TextBox 19"/>
          <p:cNvSpPr txBox="1"/>
          <p:nvPr/>
        </p:nvSpPr>
        <p:spPr>
          <a:xfrm>
            <a:off x="1923101" y="3891581"/>
            <a:ext cx="1562563" cy="461665"/>
          </a:xfrm>
          <a:prstGeom prst="rect">
            <a:avLst/>
          </a:prstGeom>
          <a:noFill/>
        </p:spPr>
        <p:txBody>
          <a:bodyPr wrap="square" rtlCol="0">
            <a:spAutoFit/>
          </a:bodyPr>
          <a:lstStyle/>
          <a:p>
            <a:r>
              <a:rPr lang="en-IN" sz="800" dirty="0" smtClean="0">
                <a:solidFill>
                  <a:schemeClr val="bg1"/>
                </a:solidFill>
              </a:rPr>
              <a:t>Utilizing Virtual reality, more realistic and natural looking graphics are extensively used.</a:t>
            </a:r>
            <a:endParaRPr lang="en-IN" sz="800" dirty="0">
              <a:solidFill>
                <a:schemeClr val="bg1"/>
              </a:solidFill>
            </a:endParaRPr>
          </a:p>
        </p:txBody>
      </p:sp>
      <p:sp>
        <p:nvSpPr>
          <p:cNvPr id="21" name="TextBox 20"/>
          <p:cNvSpPr txBox="1"/>
          <p:nvPr/>
        </p:nvSpPr>
        <p:spPr>
          <a:xfrm>
            <a:off x="1923100" y="2347717"/>
            <a:ext cx="1562563" cy="461665"/>
          </a:xfrm>
          <a:prstGeom prst="rect">
            <a:avLst/>
          </a:prstGeom>
          <a:noFill/>
        </p:spPr>
        <p:txBody>
          <a:bodyPr wrap="square" rtlCol="0">
            <a:spAutoFit/>
          </a:bodyPr>
          <a:lstStyle/>
          <a:p>
            <a:r>
              <a:rPr lang="en-IN" sz="800" dirty="0" smtClean="0">
                <a:solidFill>
                  <a:schemeClr val="bg1"/>
                </a:solidFill>
              </a:rPr>
              <a:t>Better understands contents </a:t>
            </a:r>
            <a:r>
              <a:rPr lang="en-IN" sz="800" dirty="0" err="1" smtClean="0">
                <a:solidFill>
                  <a:schemeClr val="bg1"/>
                </a:solidFill>
              </a:rPr>
              <a:t>webh</a:t>
            </a:r>
            <a:r>
              <a:rPr lang="en-IN" sz="800" dirty="0" smtClean="0">
                <a:solidFill>
                  <a:schemeClr val="bg1"/>
                </a:solidFill>
              </a:rPr>
              <a:t> rather than focusing on keywords and numeric values.</a:t>
            </a:r>
            <a:endParaRPr lang="en-IN" sz="800" dirty="0">
              <a:solidFill>
                <a:schemeClr val="bg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What is Block Chain?</a:t>
            </a:r>
            <a:endParaRPr dirty="0"/>
          </a:p>
        </p:txBody>
      </p:sp>
      <p:cxnSp>
        <p:nvCxnSpPr>
          <p:cNvPr id="600" name="Google Shape;600;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8" name="TextBox 7"/>
          <p:cNvSpPr txBox="1"/>
          <p:nvPr/>
        </p:nvSpPr>
        <p:spPr>
          <a:xfrm>
            <a:off x="853440" y="1463040"/>
            <a:ext cx="7513320" cy="2308324"/>
          </a:xfrm>
          <a:prstGeom prst="rect">
            <a:avLst/>
          </a:prstGeom>
          <a:noFill/>
        </p:spPr>
        <p:txBody>
          <a:bodyPr wrap="square" rtlCol="0">
            <a:spAutoFit/>
          </a:bodyPr>
          <a:lstStyle/>
          <a:p>
            <a:r>
              <a:rPr lang="en-US" sz="2400" dirty="0">
                <a:solidFill>
                  <a:schemeClr val="bg1"/>
                </a:solidFill>
              </a:rPr>
              <a:t>Blockchain is a system of recording information in a way that makes it difficult or impossible to change, hack, or cheat the system. A Blockchain is essentially a digital ledger of transactions that is duplicated and distributed across the entire network of computer systems on the Blockchain</a:t>
            </a:r>
            <a:endParaRPr lang="en-IN" sz="2400" dirty="0">
              <a:solidFill>
                <a:schemeClr val="bg1"/>
              </a:solidFill>
            </a:endParaRPr>
          </a:p>
        </p:txBody>
      </p:sp>
      <p:pic>
        <p:nvPicPr>
          <p:cNvPr id="47" name="Picture 4" descr="Blockchain Definitions - 101 Blockchain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07859" y="3588521"/>
            <a:ext cx="1290221" cy="1166359"/>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6" descr="What The Blockchain Revolution Means For CMO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6341" y="106792"/>
            <a:ext cx="1368800" cy="102545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51"/>
        <p:cNvGrpSpPr/>
        <p:nvPr/>
      </p:nvGrpSpPr>
      <p:grpSpPr>
        <a:xfrm>
          <a:off x="0" y="0"/>
          <a:ext cx="0" cy="0"/>
          <a:chOff x="0" y="0"/>
          <a:chExt cx="0" cy="0"/>
        </a:xfrm>
      </p:grpSpPr>
      <p:sp>
        <p:nvSpPr>
          <p:cNvPr id="652" name="Google Shape;652;p33"/>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smtClean="0"/>
              <a:t>Database VS Blockchain Architecture</a:t>
            </a:r>
            <a:endParaRPr lang="en-IN" dirty="0"/>
          </a:p>
        </p:txBody>
      </p:sp>
      <p:cxnSp>
        <p:nvCxnSpPr>
          <p:cNvPr id="660" name="Google Shape;660;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3" name="Picture 2"/>
          <p:cNvPicPr>
            <a:picLocks noChangeAspect="1"/>
          </p:cNvPicPr>
          <p:nvPr/>
        </p:nvPicPr>
        <p:blipFill rotWithShape="1">
          <a:blip r:embed="rId3"/>
          <a:srcRect t="23738"/>
          <a:stretch/>
        </p:blipFill>
        <p:spPr>
          <a:xfrm>
            <a:off x="905286" y="1432560"/>
            <a:ext cx="7249744" cy="3253740"/>
          </a:xfrm>
          <a:prstGeom prst="rect">
            <a:avLst/>
          </a:prstGeom>
        </p:spPr>
      </p:pic>
    </p:spTree>
    <p:extLst>
      <p:ext uri="{BB962C8B-B14F-4D97-AF65-F5344CB8AC3E}">
        <p14:creationId xmlns:p14="http://schemas.microsoft.com/office/powerpoint/2010/main" val="18465504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9"/>
        <p:cNvGrpSpPr/>
        <p:nvPr/>
      </p:nvGrpSpPr>
      <p:grpSpPr>
        <a:xfrm>
          <a:off x="0" y="0"/>
          <a:ext cx="0" cy="0"/>
          <a:chOff x="0" y="0"/>
          <a:chExt cx="0" cy="0"/>
        </a:xfrm>
      </p:grpSpPr>
      <p:sp>
        <p:nvSpPr>
          <p:cNvPr id="400" name="Google Shape;400;p28"/>
          <p:cNvSpPr/>
          <p:nvPr/>
        </p:nvSpPr>
        <p:spPr>
          <a:xfrm>
            <a:off x="1336224" y="3304888"/>
            <a:ext cx="2938223"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1" name="Google Shape;401;p28"/>
          <p:cNvSpPr/>
          <p:nvPr/>
        </p:nvSpPr>
        <p:spPr>
          <a:xfrm>
            <a:off x="1336224" y="2603538"/>
            <a:ext cx="2942307"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2" name="Google Shape;402;p28"/>
          <p:cNvSpPr/>
          <p:nvPr/>
        </p:nvSpPr>
        <p:spPr>
          <a:xfrm>
            <a:off x="1336225" y="1902188"/>
            <a:ext cx="2942306"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3" name="Google Shape;403;p28"/>
          <p:cNvSpPr txBox="1">
            <a:spLocks noGrp="1"/>
          </p:cNvSpPr>
          <p:nvPr>
            <p:ph type="ctrTitle" idx="4"/>
          </p:nvPr>
        </p:nvSpPr>
        <p:spPr>
          <a:xfrm>
            <a:off x="328131" y="632544"/>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FFFFF"/>
                </a:solidFill>
              </a:rPr>
              <a:t>Current Scenario</a:t>
            </a:r>
            <a:endParaRPr dirty="0">
              <a:solidFill>
                <a:srgbClr val="FFFFFF"/>
              </a:solidFill>
            </a:endParaRPr>
          </a:p>
        </p:txBody>
      </p:sp>
      <p:sp>
        <p:nvSpPr>
          <p:cNvPr id="404" name="Google Shape;404;p28"/>
          <p:cNvSpPr txBox="1">
            <a:spLocks noGrp="1"/>
          </p:cNvSpPr>
          <p:nvPr>
            <p:ph type="ctrTitle"/>
          </p:nvPr>
        </p:nvSpPr>
        <p:spPr>
          <a:xfrm>
            <a:off x="1334887" y="1762608"/>
            <a:ext cx="2851513" cy="50940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smtClean="0">
                <a:solidFill>
                  <a:schemeClr val="dk1"/>
                </a:solidFill>
              </a:rPr>
              <a:t>RESTRICTIONS ON VARIOUS PLATFORM</a:t>
            </a:r>
            <a:endParaRPr lang="en-IN" dirty="0">
              <a:solidFill>
                <a:schemeClr val="dk1"/>
              </a:solidFill>
            </a:endParaRPr>
          </a:p>
        </p:txBody>
      </p:sp>
      <p:sp>
        <p:nvSpPr>
          <p:cNvPr id="405" name="Google Shape;405;p28"/>
          <p:cNvSpPr txBox="1">
            <a:spLocks noGrp="1"/>
          </p:cNvSpPr>
          <p:nvPr>
            <p:ph type="ctrTitle" idx="2"/>
          </p:nvPr>
        </p:nvSpPr>
        <p:spPr>
          <a:xfrm>
            <a:off x="1339873" y="3476527"/>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smtClean="0">
                <a:solidFill>
                  <a:schemeClr val="dk1"/>
                </a:solidFill>
              </a:rPr>
              <a:t>LACK OF PRIVACY</a:t>
            </a:r>
            <a:endParaRPr lang="en-IN" dirty="0">
              <a:solidFill>
                <a:schemeClr val="dk1"/>
              </a:solidFill>
            </a:endParaRPr>
          </a:p>
        </p:txBody>
      </p:sp>
      <p:sp>
        <p:nvSpPr>
          <p:cNvPr id="406" name="Google Shape;406;p28"/>
          <p:cNvSpPr txBox="1">
            <a:spLocks noGrp="1"/>
          </p:cNvSpPr>
          <p:nvPr>
            <p:ph type="ctrTitle" idx="3"/>
          </p:nvPr>
        </p:nvSpPr>
        <p:spPr>
          <a:xfrm>
            <a:off x="1336224" y="2541755"/>
            <a:ext cx="3105141" cy="44100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smtClean="0">
                <a:solidFill>
                  <a:schemeClr val="dk1"/>
                </a:solidFill>
              </a:rPr>
              <a:t>TOP LEADERS MANIPULATE INFORMATION</a:t>
            </a:r>
            <a:endParaRPr lang="en-IN" dirty="0">
              <a:solidFill>
                <a:schemeClr val="dk1"/>
              </a:solidFill>
            </a:endParaRPr>
          </a:p>
        </p:txBody>
      </p:sp>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8" name="Google Shape;408;p28"/>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9" name="Google Shape;409;p28"/>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0" name="Google Shape;410;p28"/>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8"/>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9" name="Google Shape;419;p28"/>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21" name="Google Shape;421;p28"/>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22" name="Google Shape;422;p28"/>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7" name="Google Shape;427;p28"/>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8" name="Google Shape;428;p28"/>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5" name="Google Shape;435;p28"/>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6" name="Google Shape;436;p28"/>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8938;p58"/>
          <p:cNvGrpSpPr/>
          <p:nvPr/>
        </p:nvGrpSpPr>
        <p:grpSpPr>
          <a:xfrm>
            <a:off x="5200217" y="2788925"/>
            <a:ext cx="387681" cy="387661"/>
            <a:chOff x="266768" y="1721375"/>
            <a:chExt cx="397907" cy="397887"/>
          </a:xfrm>
          <a:solidFill>
            <a:srgbClr val="0070C0"/>
          </a:solidFill>
        </p:grpSpPr>
        <p:sp>
          <p:nvSpPr>
            <p:cNvPr id="45" name="Google Shape;8939;p5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940;p5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8941;p58"/>
          <p:cNvGrpSpPr/>
          <p:nvPr/>
        </p:nvGrpSpPr>
        <p:grpSpPr>
          <a:xfrm>
            <a:off x="7138411" y="1923497"/>
            <a:ext cx="387641" cy="387661"/>
            <a:chOff x="864491" y="1723250"/>
            <a:chExt cx="397866" cy="397887"/>
          </a:xfrm>
          <a:solidFill>
            <a:schemeClr val="accent1"/>
          </a:solidFill>
        </p:grpSpPr>
        <p:sp>
          <p:nvSpPr>
            <p:cNvPr id="48" name="Google Shape;8942;p5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943;p5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944;p5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8945;p58"/>
          <p:cNvSpPr/>
          <p:nvPr/>
        </p:nvSpPr>
        <p:spPr>
          <a:xfrm>
            <a:off x="7732937" y="1996106"/>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8722;p58"/>
          <p:cNvGrpSpPr/>
          <p:nvPr/>
        </p:nvGrpSpPr>
        <p:grpSpPr>
          <a:xfrm>
            <a:off x="856964" y="2610455"/>
            <a:ext cx="340098" cy="328411"/>
            <a:chOff x="-4475825" y="3612425"/>
            <a:chExt cx="293825" cy="291450"/>
          </a:xfrm>
          <a:solidFill>
            <a:schemeClr val="tx1"/>
          </a:solidFill>
        </p:grpSpPr>
        <p:sp>
          <p:nvSpPr>
            <p:cNvPr id="53" name="Google Shape;8723;p5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724;p5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725;p5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8756;p58"/>
          <p:cNvGrpSpPr/>
          <p:nvPr/>
        </p:nvGrpSpPr>
        <p:grpSpPr>
          <a:xfrm>
            <a:off x="880550" y="3340517"/>
            <a:ext cx="298097" cy="249245"/>
            <a:chOff x="-5974675" y="3632100"/>
            <a:chExt cx="300125" cy="293350"/>
          </a:xfrm>
          <a:solidFill>
            <a:schemeClr val="tx1"/>
          </a:solidFill>
        </p:grpSpPr>
        <p:sp>
          <p:nvSpPr>
            <p:cNvPr id="57" name="Google Shape;8757;p5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758;p5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759;p5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5927;p52"/>
          <p:cNvGrpSpPr/>
          <p:nvPr/>
        </p:nvGrpSpPr>
        <p:grpSpPr>
          <a:xfrm>
            <a:off x="5224153" y="3581342"/>
            <a:ext cx="303374" cy="241237"/>
            <a:chOff x="1492675" y="1520750"/>
            <a:chExt cx="481825" cy="310575"/>
          </a:xfrm>
          <a:solidFill>
            <a:schemeClr val="tx1"/>
          </a:solidFill>
        </p:grpSpPr>
        <p:sp>
          <p:nvSpPr>
            <p:cNvPr id="61" name="Google Shape;5928;p5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effectLst>
                  <a:outerShdw blurRad="38100" dist="19050" dir="2700000" algn="tl" rotWithShape="0">
                    <a:schemeClr val="dk1">
                      <a:alpha val="40000"/>
                    </a:schemeClr>
                  </a:outerShdw>
                </a:effectLst>
              </a:endParaRPr>
            </a:p>
          </p:txBody>
        </p:sp>
        <p:sp>
          <p:nvSpPr>
            <p:cNvPr id="62" name="Google Shape;5929;p5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effectLst>
                  <a:outerShdw blurRad="38100" dist="19050" dir="2700000" algn="tl" rotWithShape="0">
                    <a:schemeClr val="dk1">
                      <a:alpha val="40000"/>
                    </a:schemeClr>
                  </a:outerShdw>
                </a:effectLst>
              </a:endParaRPr>
            </a:p>
          </p:txBody>
        </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1633</TotalTime>
  <Words>723</Words>
  <Application>Microsoft Office PowerPoint</Application>
  <PresentationFormat>On-screen Show (16:9)</PresentationFormat>
  <Paragraphs>85</Paragraphs>
  <Slides>22</Slides>
  <Notes>21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Roboto Mono Thin</vt:lpstr>
      <vt:lpstr>Roboto Light</vt:lpstr>
      <vt:lpstr>Didact Gothic</vt:lpstr>
      <vt:lpstr>Bree Serif</vt:lpstr>
      <vt:lpstr>Roboto Black</vt:lpstr>
      <vt:lpstr>Roboto Thin</vt:lpstr>
      <vt:lpstr>WEB PROPOSAL</vt:lpstr>
      <vt:lpstr>PUBLICATE</vt:lpstr>
      <vt:lpstr>TABLE OF CONTENTS</vt:lpstr>
      <vt:lpstr>ABOUT THE PROJECT</vt:lpstr>
      <vt:lpstr>—SOMEONE FAMOUS</vt:lpstr>
      <vt:lpstr>What is WEB 3.0?</vt:lpstr>
      <vt:lpstr>Defining Features of Web 3.0</vt:lpstr>
      <vt:lpstr>What is Block Chain?</vt:lpstr>
      <vt:lpstr>Database VS Blockchain Architecture</vt:lpstr>
      <vt:lpstr>Current Scenario</vt:lpstr>
      <vt:lpstr>Our Mission</vt:lpstr>
      <vt:lpstr>What is PUBLICATE?</vt:lpstr>
      <vt:lpstr>The Main Difference </vt:lpstr>
      <vt:lpstr>Mechanism and Interface</vt:lpstr>
      <vt:lpstr>Mechanism and Interface</vt:lpstr>
      <vt:lpstr>PowerPoint Presentation</vt:lpstr>
      <vt:lpstr>Mechanism and Interface</vt:lpstr>
      <vt:lpstr>Mechanism and Interface</vt:lpstr>
      <vt:lpstr>Mechanism and Interface</vt:lpstr>
      <vt:lpstr>OUR TIMELINE</vt:lpstr>
      <vt:lpstr>Video for the project.</vt:lpstr>
      <vt:lpstr>THE TEAM</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PUBLICATE</dc:title>
  <cp:lastModifiedBy>ASUS</cp:lastModifiedBy>
  <cp:revision>25</cp:revision>
  <dcterms:modified xsi:type="dcterms:W3CDTF">2022-07-21T03:24:48Z</dcterms:modified>
</cp:coreProperties>
</file>